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3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97" r:id="rId2"/>
    <p:sldMasterId id="2147483753" r:id="rId3"/>
    <p:sldMasterId id="2147483769" r:id="rId4"/>
  </p:sldMasterIdLst>
  <p:notesMasterIdLst>
    <p:notesMasterId r:id="rId23"/>
  </p:notesMasterIdLst>
  <p:handoutMasterIdLst>
    <p:handoutMasterId r:id="rId24"/>
  </p:handoutMasterIdLst>
  <p:sldIdLst>
    <p:sldId id="257" r:id="rId5"/>
    <p:sldId id="15354" r:id="rId6"/>
    <p:sldId id="15350" r:id="rId7"/>
    <p:sldId id="15336" r:id="rId8"/>
    <p:sldId id="15330" r:id="rId9"/>
    <p:sldId id="1620" r:id="rId10"/>
    <p:sldId id="4351" r:id="rId11"/>
    <p:sldId id="15353" r:id="rId12"/>
    <p:sldId id="263" r:id="rId13"/>
    <p:sldId id="264" r:id="rId14"/>
    <p:sldId id="265" r:id="rId15"/>
    <p:sldId id="266" r:id="rId16"/>
    <p:sldId id="267" r:id="rId17"/>
    <p:sldId id="360" r:id="rId18"/>
    <p:sldId id="15351" r:id="rId19"/>
    <p:sldId id="15352" r:id="rId20"/>
    <p:sldId id="422" r:id="rId21"/>
    <p:sldId id="417" r:id="rId22"/>
  </p:sldIdLst>
  <p:sldSz cx="9144000" cy="5143500" type="screen16x9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1" userDrawn="1">
          <p15:clr>
            <a:srgbClr val="A4A3A4"/>
          </p15:clr>
        </p15:guide>
        <p15:guide id="2" pos="2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20FC"/>
    <a:srgbClr val="FDB813"/>
    <a:srgbClr val="C5F4FF"/>
    <a:srgbClr val="CCFFCC"/>
    <a:srgbClr val="8CC63F"/>
    <a:srgbClr val="DBA5B4"/>
    <a:srgbClr val="FFBFD0"/>
    <a:srgbClr val="FFCC99"/>
    <a:srgbClr val="00B0DA"/>
    <a:srgbClr val="F19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6241" autoAdjust="0"/>
  </p:normalViewPr>
  <p:slideViewPr>
    <p:cSldViewPr snapToGrid="0">
      <p:cViewPr>
        <p:scale>
          <a:sx n="130" d="100"/>
          <a:sy n="130" d="100"/>
        </p:scale>
        <p:origin x="1008" y="200"/>
      </p:cViewPr>
      <p:guideLst>
        <p:guide orient="horz" pos="971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99E1-2F6C-1143-9DF8-8ECBCD01D041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761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7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Meidän</a:t>
            </a:r>
            <a:r>
              <a:rPr lang="en-US" dirty="0"/>
              <a:t> </a:t>
            </a:r>
            <a:r>
              <a:rPr lang="en-US" dirty="0" err="1"/>
              <a:t>visiomme</a:t>
            </a:r>
            <a:r>
              <a:rPr lang="en-US" dirty="0"/>
              <a:t> </a:t>
            </a:r>
            <a:r>
              <a:rPr lang="en-US" dirty="0" err="1"/>
              <a:t>että</a:t>
            </a:r>
            <a:r>
              <a:rPr lang="en-US" dirty="0"/>
              <a:t> </a:t>
            </a:r>
            <a:r>
              <a:rPr lang="en-US" dirty="0" err="1"/>
              <a:t>yrityksen</a:t>
            </a:r>
            <a:r>
              <a:rPr lang="en-US" dirty="0"/>
              <a:t> </a:t>
            </a:r>
            <a:r>
              <a:rPr lang="en-US" dirty="0" err="1"/>
              <a:t>asiakkailla</a:t>
            </a:r>
            <a:r>
              <a:rPr lang="en-US" dirty="0"/>
              <a:t> on </a:t>
            </a:r>
            <a:r>
              <a:rPr lang="en-US" dirty="0" err="1"/>
              <a:t>brandatty</a:t>
            </a:r>
            <a:r>
              <a:rPr lang="en-US" dirty="0"/>
              <a:t>, </a:t>
            </a:r>
            <a:r>
              <a:rPr lang="en-US" dirty="0" err="1"/>
              <a:t>luotettu</a:t>
            </a:r>
            <a:r>
              <a:rPr lang="en-US" dirty="0"/>
              <a:t> ja </a:t>
            </a:r>
            <a:r>
              <a:rPr lang="en-US" dirty="0" err="1"/>
              <a:t>personoitu</a:t>
            </a:r>
            <a:r>
              <a:rPr lang="en-US" dirty="0"/>
              <a:t> ‘</a:t>
            </a:r>
            <a:r>
              <a:rPr lang="en-US" dirty="0" err="1"/>
              <a:t>yhden</a:t>
            </a:r>
            <a:r>
              <a:rPr lang="en-US" dirty="0"/>
              <a:t> </a:t>
            </a:r>
            <a:r>
              <a:rPr lang="en-US" dirty="0" err="1"/>
              <a:t>luukun</a:t>
            </a:r>
            <a:r>
              <a:rPr lang="en-US" dirty="0"/>
              <a:t> </a:t>
            </a:r>
            <a:r>
              <a:rPr lang="en-US" dirty="0" err="1"/>
              <a:t>palvelu</a:t>
            </a:r>
            <a:r>
              <a:rPr lang="en-US" dirty="0"/>
              <a:t>’ </a:t>
            </a:r>
            <a:r>
              <a:rPr lang="en-US" dirty="0" err="1"/>
              <a:t>kaikelle</a:t>
            </a:r>
            <a:r>
              <a:rPr lang="en-US" dirty="0"/>
              <a:t> </a:t>
            </a:r>
            <a:r>
              <a:rPr lang="en-US" dirty="0" err="1"/>
              <a:t>saapuvalle</a:t>
            </a:r>
            <a:r>
              <a:rPr lang="en-US" dirty="0"/>
              <a:t> ja </a:t>
            </a:r>
            <a:r>
              <a:rPr lang="en-US" dirty="0" err="1"/>
              <a:t>lähtevälle</a:t>
            </a:r>
            <a:r>
              <a:rPr lang="en-US" dirty="0"/>
              <a:t> </a:t>
            </a:r>
            <a:r>
              <a:rPr lang="en-US" dirty="0" err="1"/>
              <a:t>viestinnälle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D0594-4E60-8F4B-8226-C705B94694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640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  <a:r>
              <a:rPr lang="en-US" sz="1800" dirty="0">
                <a:latin typeface="IBM Plex Sans" panose="020B0503050203000203" pitchFamily="34" charset="77"/>
              </a:rPr>
              <a:t> represent a class of object or a data type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can be used to trigger different responses, even for same intent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37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We will use Watson Assistant and Watson Discovery to  </a:t>
            </a:r>
          </a:p>
          <a:p>
            <a:r>
              <a:rPr lang="en-GB" dirty="0"/>
              <a:t>  answer both short-</a:t>
            </a:r>
            <a:r>
              <a:rPr lang="en-GB" baseline="0" dirty="0"/>
              <a:t>tail and long-tail questions</a:t>
            </a:r>
          </a:p>
          <a:p>
            <a:endParaRPr lang="en-GB" baseline="0" dirty="0"/>
          </a:p>
          <a:p>
            <a:r>
              <a:rPr lang="en-GB" baseline="0" dirty="0"/>
              <a:t>- Short-tail questions are typically more PREDICTABLE and   </a:t>
            </a:r>
          </a:p>
          <a:p>
            <a:r>
              <a:rPr lang="en-GB" baseline="0" dirty="0"/>
              <a:t>  FREQUENT, and will be dealt with by Assistant</a:t>
            </a:r>
          </a:p>
          <a:p>
            <a:endParaRPr lang="en-GB" baseline="0" dirty="0"/>
          </a:p>
          <a:p>
            <a:r>
              <a:rPr lang="en-GB" baseline="0" dirty="0"/>
              <a:t>- Long-tail questions are typically more SPECIFC, and </a:t>
            </a:r>
          </a:p>
          <a:p>
            <a:r>
              <a:rPr lang="en-GB" baseline="0" dirty="0"/>
              <a:t>  retrieved from a KNOWLEDGE BASE, which we will do here </a:t>
            </a:r>
          </a:p>
          <a:p>
            <a:r>
              <a:rPr lang="en-GB" baseline="0" dirty="0"/>
              <a:t>  with Discovery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C4898A-41A8-49D6-8E48-9D853EBFDD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64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IBM Plex Sans" panose="020B0503050203000203" pitchFamily="34" charset="77"/>
              </a:rPr>
              <a:t>Setup a Watson Assistant instance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IBM Plex Sans" panose="020B0503050203000203" pitchFamily="34" charset="77"/>
              </a:rPr>
              <a:t>Create a </a:t>
            </a:r>
            <a:r>
              <a:rPr lang="en-US" sz="1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skill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IBM Plex Sans" panose="020B0503050203000203" pitchFamily="34" charset="77"/>
              </a:rPr>
              <a:t>Create </a:t>
            </a:r>
            <a:r>
              <a:rPr lang="en-US" sz="1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1200" dirty="0">
                <a:latin typeface="IBM Plex Sans" panose="020B0503050203000203" pitchFamily="34" charset="77"/>
              </a:rPr>
              <a:t>, </a:t>
            </a:r>
            <a:r>
              <a:rPr lang="en-US" sz="1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1200" i="1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IBM Plex Sans" panose="020B0503050203000203" pitchFamily="34" charset="77"/>
              </a:rPr>
              <a:t>Create a </a:t>
            </a:r>
            <a:r>
              <a:rPr lang="en-US" sz="1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dialog</a:t>
            </a:r>
            <a:r>
              <a:rPr lang="en-US" sz="1200" dirty="0">
                <a:solidFill>
                  <a:srgbClr val="00B0F0"/>
                </a:solidFill>
                <a:latin typeface="IBM Plex Sans" panose="020B0503050203000203" pitchFamily="34" charset="77"/>
              </a:rPr>
              <a:t> </a:t>
            </a:r>
            <a:r>
              <a:rPr lang="en-US" sz="1200" dirty="0">
                <a:latin typeface="IBM Plex Sans" panose="020B0503050203000203" pitchFamily="34" charset="77"/>
              </a:rPr>
              <a:t>tree </a:t>
            </a:r>
            <a:r>
              <a:rPr lang="en-US" sz="1200" dirty="0" err="1">
                <a:latin typeface="IBM Plex Sans" panose="020B0503050203000203" pitchFamily="34" charset="77"/>
              </a:rPr>
              <a:t>utilising</a:t>
            </a:r>
            <a:r>
              <a:rPr lang="en-US" sz="1200" dirty="0">
                <a:latin typeface="IBM Plex Sans" panose="020B0503050203000203" pitchFamily="34" charset="77"/>
              </a:rPr>
              <a:t> both intents and entities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Test your chatbot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Adding rich content: </a:t>
            </a:r>
            <a:r>
              <a:rPr lang="en-GB" sz="1200" i="1" dirty="0">
                <a:latin typeface="IBM Plex Sans" panose="020B0503050203000203" pitchFamily="34" charset="77"/>
              </a:rPr>
              <a:t>sending images</a:t>
            </a:r>
            <a:endParaRPr lang="en-US" sz="1200" i="1" dirty="0">
              <a:latin typeface="IBM Plex Sans" panose="020B0503050203000203" pitchFamily="34" charset="77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4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Create an </a:t>
            </a:r>
            <a:r>
              <a:rPr lang="en-GB" sz="1200" b="1" dirty="0">
                <a:latin typeface="IBM Plex Sans" panose="020B0503050203000203" pitchFamily="34" charset="77"/>
              </a:rPr>
              <a:t>Assistant</a:t>
            </a:r>
            <a:r>
              <a:rPr lang="en-GB" sz="1200" dirty="0">
                <a:latin typeface="IBM Plex Sans" panose="020B0503050203000203" pitchFamily="34" charset="77"/>
              </a:rPr>
              <a:t> for your skill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Create a </a:t>
            </a:r>
            <a:r>
              <a:rPr lang="en-GB" sz="1200" b="1" dirty="0">
                <a:latin typeface="IBM Plex Sans" panose="020B0503050203000203" pitchFamily="34" charset="77"/>
              </a:rPr>
              <a:t>Preview Link</a:t>
            </a:r>
            <a:r>
              <a:rPr lang="en-GB" sz="1200" dirty="0">
                <a:latin typeface="IBM Plex Sans" panose="020B0503050203000203" pitchFamily="34" charset="77"/>
              </a:rPr>
              <a:t>: a web widget to test your chatbot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GB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Setup a live </a:t>
            </a:r>
            <a:r>
              <a:rPr lang="en-GB" sz="1200" b="1" dirty="0">
                <a:latin typeface="IBM Plex Sans" panose="020B0503050203000203" pitchFamily="34" charset="77"/>
              </a:rPr>
              <a:t>web-hosted chatbot</a:t>
            </a:r>
            <a:endParaRPr lang="en-US" sz="1100" b="1" dirty="0">
              <a:latin typeface="IBM Plex Sans" panose="020B0503050203000203" pitchFamily="34" charset="77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35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Setup an IBM Watson NLU instance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Create </a:t>
            </a:r>
            <a:r>
              <a:rPr lang="en-GB" sz="1200" b="1" i="1" dirty="0">
                <a:latin typeface="IBM Plex Sans" panose="020B0503050203000203" pitchFamily="34" charset="77"/>
              </a:rPr>
              <a:t>Sentiment Analysis </a:t>
            </a:r>
            <a:r>
              <a:rPr lang="en-GB" sz="1200" dirty="0">
                <a:latin typeface="IBM Plex Sans" panose="020B0503050203000203" pitchFamily="34" charset="77"/>
              </a:rPr>
              <a:t>IBM Cloud Function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Setup Watson Assistant to use </a:t>
            </a:r>
            <a:r>
              <a:rPr lang="en-GB" sz="1200" b="1" i="1" dirty="0">
                <a:latin typeface="IBM Plex Sans" panose="020B0503050203000203" pitchFamily="34" charset="77"/>
              </a:rPr>
              <a:t>IBM Cloud Functions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Create </a:t>
            </a:r>
            <a:r>
              <a:rPr lang="en-GB" sz="1200" b="1" i="1" dirty="0">
                <a:latin typeface="IBM Plex Sans" panose="020B0503050203000203" pitchFamily="34" charset="77"/>
              </a:rPr>
              <a:t>Submit Review </a:t>
            </a:r>
            <a:r>
              <a:rPr lang="en-GB" sz="1200" dirty="0">
                <a:latin typeface="IBM Plex Sans" panose="020B0503050203000203" pitchFamily="34" charset="77"/>
              </a:rPr>
              <a:t>intent and dialog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11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4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Käyttötapauksia</a:t>
            </a:r>
            <a:r>
              <a:rPr lang="en-US" dirty="0"/>
              <a:t> on </a:t>
            </a:r>
            <a:r>
              <a:rPr lang="en-US" dirty="0" err="1"/>
              <a:t>esimerkiksi</a:t>
            </a:r>
            <a:r>
              <a:rPr lang="en-US" dirty="0"/>
              <a:t> </a:t>
            </a:r>
            <a:r>
              <a:rPr lang="en-US" dirty="0" err="1"/>
              <a:t>asiakaspalvelu</a:t>
            </a:r>
            <a:r>
              <a:rPr lang="en-US" dirty="0"/>
              <a:t> -&gt; </a:t>
            </a:r>
            <a:r>
              <a:rPr lang="en-US" dirty="0" err="1"/>
              <a:t>alentaa</a:t>
            </a:r>
            <a:r>
              <a:rPr lang="en-US" dirty="0"/>
              <a:t> </a:t>
            </a:r>
            <a:r>
              <a:rPr lang="en-US" dirty="0" err="1"/>
              <a:t>kustannuksia</a:t>
            </a:r>
            <a:r>
              <a:rPr lang="en-US" dirty="0"/>
              <a:t> ja </a:t>
            </a:r>
            <a:r>
              <a:rPr lang="en-US" dirty="0" err="1"/>
              <a:t>samalla</a:t>
            </a:r>
            <a:r>
              <a:rPr lang="en-US" dirty="0"/>
              <a:t> </a:t>
            </a:r>
            <a:r>
              <a:rPr lang="en-US" dirty="0" err="1"/>
              <a:t>parantaa</a:t>
            </a:r>
            <a:r>
              <a:rPr lang="en-US" dirty="0"/>
              <a:t> </a:t>
            </a:r>
            <a:r>
              <a:rPr lang="en-US" dirty="0" err="1"/>
              <a:t>asiakaspalvelu</a:t>
            </a:r>
            <a:r>
              <a:rPr lang="en-US" dirty="0"/>
              <a:t> </a:t>
            </a:r>
            <a:r>
              <a:rPr lang="en-US" dirty="0" err="1"/>
              <a:t>kokemusta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Nettimyynnissä</a:t>
            </a:r>
            <a:r>
              <a:rPr lang="en-US" dirty="0"/>
              <a:t> </a:t>
            </a:r>
            <a:r>
              <a:rPr lang="en-US" dirty="0" err="1"/>
              <a:t>avustaa</a:t>
            </a:r>
            <a:r>
              <a:rPr lang="en-US" dirty="0"/>
              <a:t> </a:t>
            </a:r>
            <a:r>
              <a:rPr lang="en-US" dirty="0" err="1"/>
              <a:t>ostosten</a:t>
            </a:r>
            <a:r>
              <a:rPr lang="en-US" dirty="0"/>
              <a:t> </a:t>
            </a:r>
            <a:r>
              <a:rPr lang="en-US" dirty="0" err="1"/>
              <a:t>teossa</a:t>
            </a:r>
            <a:r>
              <a:rPr lang="en-US" dirty="0"/>
              <a:t> ja </a:t>
            </a:r>
            <a:r>
              <a:rPr lang="en-US" dirty="0" err="1"/>
              <a:t>tuotteen</a:t>
            </a:r>
            <a:r>
              <a:rPr lang="en-US" dirty="0"/>
              <a:t> </a:t>
            </a:r>
            <a:r>
              <a:rPr lang="en-US" dirty="0" err="1"/>
              <a:t>löytymisessä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Työntekijöiden</a:t>
            </a:r>
            <a:r>
              <a:rPr lang="en-US" dirty="0"/>
              <a:t> </a:t>
            </a:r>
            <a:r>
              <a:rPr lang="en-US" dirty="0" err="1"/>
              <a:t>tuottavuus</a:t>
            </a:r>
            <a:r>
              <a:rPr lang="en-US" dirty="0"/>
              <a:t> -&gt; </a:t>
            </a:r>
            <a:r>
              <a:rPr lang="en-US" dirty="0" err="1"/>
              <a:t>yksinkertaistaa</a:t>
            </a:r>
            <a:r>
              <a:rPr lang="en-US" dirty="0"/>
              <a:t> </a:t>
            </a:r>
            <a:r>
              <a:rPr lang="en-US" dirty="0" err="1"/>
              <a:t>pääsyä</a:t>
            </a:r>
            <a:r>
              <a:rPr lang="en-US" dirty="0"/>
              <a:t> </a:t>
            </a:r>
            <a:r>
              <a:rPr lang="en-US" dirty="0" err="1"/>
              <a:t>yleisiin</a:t>
            </a:r>
            <a:r>
              <a:rPr lang="en-US" dirty="0"/>
              <a:t> </a:t>
            </a:r>
            <a:r>
              <a:rPr lang="en-US" dirty="0" err="1"/>
              <a:t>kysymyksiin</a:t>
            </a:r>
            <a:r>
              <a:rPr lang="en-US" dirty="0"/>
              <a:t> ja </a:t>
            </a:r>
            <a:r>
              <a:rPr lang="en-US" dirty="0" err="1"/>
              <a:t>tehtäviin</a:t>
            </a:r>
            <a:r>
              <a:rPr lang="en-US" dirty="0"/>
              <a:t> </a:t>
            </a:r>
            <a:r>
              <a:rPr lang="en-US" dirty="0" err="1"/>
              <a:t>yrityskanavien</a:t>
            </a:r>
            <a:r>
              <a:rPr lang="en-US" dirty="0"/>
              <a:t> </a:t>
            </a:r>
            <a:r>
              <a:rPr lang="en-US" dirty="0" err="1"/>
              <a:t>kautta</a:t>
            </a:r>
            <a:r>
              <a:rPr lang="en-US" dirty="0"/>
              <a:t> – </a:t>
            </a:r>
            <a:r>
              <a:rPr lang="en-US" dirty="0" err="1"/>
              <a:t>esim</a:t>
            </a:r>
            <a:r>
              <a:rPr lang="en-US" dirty="0"/>
              <a:t> </a:t>
            </a:r>
            <a:r>
              <a:rPr lang="en-US" dirty="0" err="1"/>
              <a:t>henkilöstöasioissa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D0594-4E60-8F4B-8226-C705B94694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 charset="0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325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Parantaa</a:t>
            </a:r>
            <a:r>
              <a:rPr lang="en-US" dirty="0"/>
              <a:t> </a:t>
            </a:r>
            <a:r>
              <a:rPr lang="en-US" dirty="0" err="1"/>
              <a:t>käyttökokemusta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Alentaa</a:t>
            </a:r>
            <a:r>
              <a:rPr lang="en-US" dirty="0"/>
              <a:t> </a:t>
            </a:r>
            <a:r>
              <a:rPr lang="en-US" dirty="0" err="1"/>
              <a:t>käyttökustannuksia</a:t>
            </a:r>
            <a:endParaRPr lang="en-US" dirty="0"/>
          </a:p>
          <a:p>
            <a:endParaRPr lang="en-US" dirty="0"/>
          </a:p>
          <a:p>
            <a:r>
              <a:rPr lang="en-US" dirty="0"/>
              <a:t>Luo </a:t>
            </a:r>
            <a:r>
              <a:rPr lang="en-US" dirty="0" err="1"/>
              <a:t>uusia</a:t>
            </a:r>
            <a:r>
              <a:rPr lang="en-US" dirty="0"/>
              <a:t> </a:t>
            </a:r>
            <a:r>
              <a:rPr lang="en-US" dirty="0" err="1"/>
              <a:t>tulovirtoja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D0594-4E60-8F4B-8226-C705B94694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935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OP ja IBM loivat yhdessä virtuaaliagentin nimeltä </a:t>
            </a:r>
            <a:r>
              <a:rPr lang="fi-FI" dirty="0" err="1"/>
              <a:t>Opotti</a:t>
            </a:r>
            <a:r>
              <a:rPr lang="fi-FI" dirty="0"/>
              <a:t>. </a:t>
            </a:r>
            <a:r>
              <a:rPr lang="fi-FI" dirty="0" err="1"/>
              <a:t>Opotin</a:t>
            </a:r>
            <a:r>
              <a:rPr lang="fi-FI" dirty="0"/>
              <a:t> avulla OP pystyi laajentamaan </a:t>
            </a:r>
            <a:r>
              <a:rPr lang="fi-FI" dirty="0" err="1"/>
              <a:t>chatia</a:t>
            </a:r>
            <a:r>
              <a:rPr lang="fi-FI" dirty="0"/>
              <a:t> nostamatta henkilökunnan määrää joka tarvittaisiin vastaamaan kysymyksiin </a:t>
            </a:r>
            <a:r>
              <a:rPr lang="fi-FI" dirty="0" err="1"/>
              <a:t>chatin</a:t>
            </a:r>
            <a:r>
              <a:rPr lang="fi-FI" dirty="0"/>
              <a:t> kautta.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D0594-4E60-8F4B-8226-C705B94694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426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Daimler AG ja IBM </a:t>
            </a:r>
            <a:r>
              <a:rPr lang="en-US" dirty="0" err="1"/>
              <a:t>ovat</a:t>
            </a:r>
            <a:r>
              <a:rPr lang="en-US" dirty="0"/>
              <a:t> </a:t>
            </a:r>
            <a:r>
              <a:rPr lang="en-US" dirty="0" err="1"/>
              <a:t>yhdessä</a:t>
            </a:r>
            <a:r>
              <a:rPr lang="en-US" dirty="0"/>
              <a:t> </a:t>
            </a:r>
            <a:r>
              <a:rPr lang="en-US" dirty="0" err="1"/>
              <a:t>kehittäneet</a:t>
            </a:r>
            <a:r>
              <a:rPr lang="en-US" dirty="0"/>
              <a:t> </a:t>
            </a:r>
            <a:r>
              <a:rPr lang="en-US" dirty="0" err="1"/>
              <a:t>virtuaaliassistentin</a:t>
            </a:r>
            <a:r>
              <a:rPr lang="en-US" dirty="0"/>
              <a:t> “Ask Mercedes”, </a:t>
            </a:r>
            <a:r>
              <a:rPr lang="en-US" dirty="0" err="1"/>
              <a:t>joka</a:t>
            </a:r>
            <a:r>
              <a:rPr lang="en-US" dirty="0"/>
              <a:t> </a:t>
            </a:r>
            <a:r>
              <a:rPr lang="en-US" dirty="0" err="1"/>
              <a:t>perustuu</a:t>
            </a:r>
            <a:r>
              <a:rPr lang="en-US" dirty="0"/>
              <a:t> IBM Watson -</a:t>
            </a:r>
            <a:r>
              <a:rPr lang="en-US" dirty="0" err="1"/>
              <a:t>keskusteluteknologiaan</a:t>
            </a:r>
            <a:r>
              <a:rPr lang="en-US" dirty="0"/>
              <a:t> ja IBM </a:t>
            </a:r>
            <a:r>
              <a:rPr lang="en-US" dirty="0" err="1"/>
              <a:t>Cloudiin</a:t>
            </a:r>
            <a:r>
              <a:rPr lang="en-US" dirty="0"/>
              <a:t>. Mersen </a:t>
            </a:r>
            <a:r>
              <a:rPr lang="en-US" dirty="0" err="1"/>
              <a:t>tavoitteena</a:t>
            </a:r>
            <a:r>
              <a:rPr lang="en-US" dirty="0"/>
              <a:t> on </a:t>
            </a:r>
            <a:r>
              <a:rPr lang="en-US" dirty="0" err="1"/>
              <a:t>varmistaa</a:t>
            </a:r>
            <a:r>
              <a:rPr lang="en-US" dirty="0"/>
              <a:t>, </a:t>
            </a:r>
            <a:r>
              <a:rPr lang="en-US" dirty="0" err="1"/>
              <a:t>että</a:t>
            </a:r>
            <a:r>
              <a:rPr lang="en-US" dirty="0"/>
              <a:t> </a:t>
            </a:r>
            <a:r>
              <a:rPr lang="en-US" dirty="0" err="1"/>
              <a:t>kaikki</a:t>
            </a:r>
            <a:r>
              <a:rPr lang="en-US" dirty="0"/>
              <a:t> </a:t>
            </a:r>
            <a:r>
              <a:rPr lang="en-US" dirty="0" err="1"/>
              <a:t>kuljettajat</a:t>
            </a:r>
            <a:r>
              <a:rPr lang="en-US" dirty="0"/>
              <a:t> </a:t>
            </a:r>
            <a:r>
              <a:rPr lang="en-US" dirty="0" err="1"/>
              <a:t>pääsevät</a:t>
            </a:r>
            <a:r>
              <a:rPr lang="en-US" dirty="0"/>
              <a:t> </a:t>
            </a:r>
            <a:r>
              <a:rPr lang="en-US" dirty="0" err="1"/>
              <a:t>nopeasti</a:t>
            </a:r>
            <a:r>
              <a:rPr lang="en-US" dirty="0"/>
              <a:t> ja </a:t>
            </a:r>
            <a:r>
              <a:rPr lang="en-US" dirty="0" err="1"/>
              <a:t>helposti</a:t>
            </a:r>
            <a:r>
              <a:rPr lang="en-US" dirty="0"/>
              <a:t> </a:t>
            </a:r>
            <a:r>
              <a:rPr lang="en-US" dirty="0" err="1"/>
              <a:t>tarkkoihin</a:t>
            </a:r>
            <a:r>
              <a:rPr lang="en-US" dirty="0"/>
              <a:t> </a:t>
            </a:r>
            <a:r>
              <a:rPr lang="en-US" dirty="0" err="1"/>
              <a:t>tietoihin</a:t>
            </a:r>
            <a:r>
              <a:rPr lang="en-US" dirty="0"/>
              <a:t> </a:t>
            </a:r>
            <a:r>
              <a:rPr lang="en-US" dirty="0" err="1"/>
              <a:t>ajoneuvoistaan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145FB3-C421-0748-8160-519EF9C05B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 charset="0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617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i-FI" dirty="0" err="1"/>
              <a:t>Woodside</a:t>
            </a:r>
            <a:r>
              <a:rPr lang="fi-FI" dirty="0"/>
              <a:t> poraa öljyä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Provides</a:t>
            </a:r>
            <a:r>
              <a:rPr lang="fi-FI" dirty="0"/>
              <a:t> </a:t>
            </a:r>
            <a:r>
              <a:rPr lang="fi-FI" dirty="0" err="1"/>
              <a:t>answer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20,000 </a:t>
            </a:r>
            <a:r>
              <a:rPr lang="fi-FI" dirty="0" err="1"/>
              <a:t>documents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researching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reduced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75%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94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IBM Plex Sans" panose="020B0503050203000203" pitchFamily="34" charset="77"/>
              </a:rPr>
              <a:t>Used to create conversation flows between your apps and your users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latin typeface="IBM Plex Sans" panose="020B0503050203000203" pitchFamily="34" charset="77"/>
              </a:rPr>
              <a:t>Assistants allow you to create </a:t>
            </a:r>
            <a:r>
              <a:rPr lang="en-GB" b="1" dirty="0">
                <a:latin typeface="IBM Plex Sans" panose="020B0503050203000203" pitchFamily="34" charset="77"/>
              </a:rPr>
              <a:t>integrations</a:t>
            </a:r>
            <a:r>
              <a:rPr lang="en-GB" dirty="0">
                <a:latin typeface="IBM Plex Sans" panose="020B0503050203000203" pitchFamily="34" charset="77"/>
              </a:rPr>
              <a:t> that publish your chatbot to the channels where your users go for help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machine learning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natural language understanding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integrated dialog tools</a:t>
            </a:r>
          </a:p>
          <a:p>
            <a:pPr marL="457200" lvl="1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01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1800" dirty="0">
                <a:latin typeface="IBM Plex Sans" panose="020B0503050203000203" pitchFamily="34" charset="77"/>
              </a:rPr>
              <a:t> are a purpose or goal expressed by a user’s input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latin typeface="IBM Plex Sans" panose="020B0503050203000203" pitchFamily="34" charset="77"/>
              </a:rPr>
              <a:t>recognise</a:t>
            </a:r>
            <a:r>
              <a:rPr lang="en-US" sz="1600" dirty="0">
                <a:latin typeface="IBM Plex Sans" panose="020B0503050203000203" pitchFamily="34" charset="77"/>
              </a:rPr>
              <a:t> user’s intent =&gt; choose the correct dialog flow / response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provide Watson Assistant with multiple examples (train)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9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7" name="Shape 4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Aikomus salasanan resetointi</a:t>
            </a:r>
          </a:p>
        </p:txBody>
      </p:sp>
    </p:spTree>
    <p:extLst>
      <p:ext uri="{BB962C8B-B14F-4D97-AF65-F5344CB8AC3E}">
        <p14:creationId xmlns:p14="http://schemas.microsoft.com/office/powerpoint/2010/main" val="1488648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540143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757389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355013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12757669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98395059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60812683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60309187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27583264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54325677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48615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366170112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312769893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1307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238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27480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8548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0331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98341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40689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49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99752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4869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584" y="274641"/>
            <a:ext cx="8528179" cy="249299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AF6EE8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98582" y="4758614"/>
            <a:ext cx="951722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IBM Confidential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98583" y="811217"/>
            <a:ext cx="8527921" cy="394739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24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91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fi-FI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311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719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fi-FI"/>
              <a:t>Muokkaa tekstin perustyylejä napsauttamalla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1656161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9287489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167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461703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2017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39027120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5676789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9010110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fi-FI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37621867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151035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7078283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35310706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672835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232094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683055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046867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897888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2746513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221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45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72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348882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715562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4175936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960046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7008603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848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41368701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fi-FI"/>
              <a:t>Lisää taulukko napsauttamalla kuvaketta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242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7028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2286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16304175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726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9144000" cy="1285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14800" cy="28575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56615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2"/>
          </a:solidFill>
        </p:spPr>
        <p:txBody>
          <a:bodyPr vert="horz" lIns="142875" tIns="125730" rIns="142875" bIns="142875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2398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4114800" cy="1714500"/>
          </a:xfrm>
        </p:spPr>
        <p:txBody>
          <a:bodyPr>
            <a:noAutofit/>
          </a:bodyPr>
          <a:lstStyle>
            <a:lvl1pPr>
              <a:spcBef>
                <a:spcPts val="375"/>
              </a:spcBef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0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6858000" y="2571750"/>
            <a:ext cx="2286000" cy="257175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57" y="4886340"/>
            <a:ext cx="353824" cy="142877"/>
          </a:xfrm>
          <a:prstGeom prst="rect">
            <a:avLst/>
          </a:prstGeom>
        </p:spPr>
      </p:pic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2286000" y="2571750"/>
            <a:ext cx="2286000" cy="257175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4572000" y="2571750"/>
            <a:ext cx="2286000" cy="257175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284287" y="4933620"/>
            <a:ext cx="204924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7FDFA15-57B0-7C48-8E19-F699BF4505B1}" type="slidenum">
              <a:rPr lang="en-US" sz="50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sz="50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285750" y="4589145"/>
            <a:ext cx="1885950" cy="28575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467456" y="4980841"/>
            <a:ext cx="1840301" cy="13276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 charset="0"/>
              </a:rPr>
              <a:t>Think 2018 /  November 1, 2018 / © 2018 IBM Corporation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Arial" charset="0"/>
            </a:endParaRPr>
          </a:p>
          <a:p>
            <a:r>
              <a:rPr lang="en-US" sz="499" b="0" i="0" baseline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     </a:t>
            </a:r>
            <a:r>
              <a:rPr lang="en-US" sz="4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65282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 flipV="1">
            <a:off x="0" y="0"/>
            <a:ext cx="9144000" cy="128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1285875"/>
            <a:ext cx="9144000" cy="3857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466725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247650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85800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43375" cy="285750"/>
          </a:xfrm>
        </p:spPr>
        <p:txBody>
          <a:bodyPr tIns="0" anchor="b"/>
          <a:lstStyle>
            <a:lvl1pPr>
              <a:defRPr sz="5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71500" y="4937285"/>
            <a:ext cx="1695844" cy="137857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25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500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500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500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20 November 2019</a:t>
              </a:fld>
              <a:endParaRPr lang="en-US" sz="500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7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284286" y="4933620"/>
            <a:ext cx="204925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5"/>
            <a:ext cx="353824" cy="14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033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23" name="image2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00186" y="4815432"/>
            <a:ext cx="363838" cy="14598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228600" y="242818"/>
            <a:ext cx="5715000" cy="1339455"/>
          </a:xfrm>
          <a:prstGeom prst="rect">
            <a:avLst/>
          </a:prstGeom>
        </p:spPr>
        <p:txBody>
          <a:bodyPr lIns="45717" tIns="45717" rIns="45717" bIns="45717">
            <a:normAutofit/>
          </a:bodyPr>
          <a:lstStyle>
            <a:lvl1pPr>
              <a:defRPr sz="1406">
                <a:solidFill>
                  <a:srgbClr val="798088"/>
                </a:solidFill>
              </a:defRPr>
            </a:lvl1pPr>
            <a:lvl2pPr marL="287144" indent="-107144">
              <a:defRPr sz="1406">
                <a:solidFill>
                  <a:srgbClr val="798088"/>
                </a:solidFill>
              </a:defRPr>
            </a:lvl2pPr>
            <a:lvl3pPr marL="429110" indent="-120536">
              <a:defRPr sz="1406">
                <a:solidFill>
                  <a:srgbClr val="798088"/>
                </a:solidFill>
              </a:defRPr>
            </a:lvl3pPr>
            <a:lvl4pPr marL="574901" indent="-137755">
              <a:defRPr sz="1406">
                <a:solidFill>
                  <a:srgbClr val="798088"/>
                </a:solidFill>
              </a:defRPr>
            </a:lvl4pPr>
            <a:lvl5pPr marL="726433" indent="-160715">
              <a:defRPr sz="1406">
                <a:solidFill>
                  <a:srgbClr val="7980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450079563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316" y="213035"/>
            <a:ext cx="8470425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4317" y="1200153"/>
            <a:ext cx="8470424" cy="3394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9948" y="4807368"/>
            <a:ext cx="2965109" cy="273844"/>
          </a:xfrm>
          <a:prstGeom prst="rect">
            <a:avLst/>
          </a:prstGeom>
        </p:spPr>
        <p:txBody>
          <a:bodyPr lIns="91440" tIns="45720" rIns="91440" bIns="45720"/>
          <a:lstStyle/>
          <a:p>
            <a:fld id="{01302894-A134-AC4C-A538-B5EF7886A78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hape 94"/>
          <p:cNvSpPr/>
          <p:nvPr userDrawn="1"/>
        </p:nvSpPr>
        <p:spPr>
          <a:xfrm>
            <a:off x="3673405" y="4971493"/>
            <a:ext cx="1616228" cy="8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9143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9A9A9"/>
              </a:buClr>
              <a:buFont typeface="Arial"/>
              <a:buNone/>
              <a:defRPr sz="1400" spc="-28">
                <a:uFill>
                  <a:solidFill>
                    <a:srgbClr val="7A7A7A"/>
                  </a:solidFill>
                </a:uFill>
                <a:latin typeface="HelvNeue Light Italic for IBM"/>
                <a:ea typeface="HelvNeue Light Italic for IBM"/>
                <a:cs typeface="HelvNeue Light Italic for IBM"/>
                <a:sym typeface="HelvNeue Light Italic for IBM"/>
              </a:defRPr>
            </a:pPr>
            <a:r>
              <a:rPr lang="en-US" sz="625" spc="-28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7A7A7A"/>
                  </a:solidFill>
                </a:uFill>
                <a:latin typeface="Arial" charset="0"/>
                <a:ea typeface="Arial" charset="0"/>
                <a:cs typeface="Arial" charset="0"/>
                <a:sym typeface="HelvNeue Light Italic for IBM"/>
              </a:rPr>
              <a:t>IF and IBM Confidential</a:t>
            </a:r>
            <a:r>
              <a:rPr lang="zh-TW" altLang="en-US" sz="625" spc="-28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7A7A7A"/>
                  </a:solidFill>
                </a:uFill>
                <a:latin typeface="Arial" charset="0"/>
                <a:ea typeface="Arial" charset="0"/>
                <a:cs typeface="Arial" charset="0"/>
                <a:sym typeface="HelvNeue Light Italic for IBM"/>
              </a:rPr>
              <a:t> </a:t>
            </a:r>
            <a:r>
              <a:rPr sz="625" spc="-28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7A7A7A"/>
                  </a:solidFill>
                </a:uFill>
                <a:latin typeface="Arial" charset="0"/>
                <a:ea typeface="Arial" charset="0"/>
                <a:cs typeface="Arial" charset="0"/>
                <a:sym typeface="HelvNeue Light for IBM"/>
              </a:rPr>
              <a:t>©201</a:t>
            </a:r>
            <a:r>
              <a:rPr lang="en-US" sz="625" spc="-28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7A7A7A"/>
                  </a:solidFill>
                </a:uFill>
                <a:latin typeface="Arial" charset="0"/>
                <a:ea typeface="Arial" charset="0"/>
                <a:cs typeface="Arial" charset="0"/>
                <a:sym typeface="HelvNeue Light for IBM"/>
              </a:rPr>
              <a:t>7</a:t>
            </a:r>
            <a:endParaRPr sz="625" spc="-28" dirty="0">
              <a:solidFill>
                <a:schemeClr val="bg1">
                  <a:lumMod val="75000"/>
                </a:schemeClr>
              </a:solidFill>
              <a:uFill>
                <a:solidFill>
                  <a:srgbClr val="7A7A7A"/>
                </a:solidFill>
              </a:uFill>
              <a:latin typeface="Arial" charset="0"/>
              <a:ea typeface="Arial" charset="0"/>
              <a:cs typeface="Arial" charset="0"/>
              <a:sym typeface="HelvNeue Light for IBM"/>
            </a:endParaRPr>
          </a:p>
        </p:txBody>
      </p:sp>
    </p:spTree>
    <p:extLst>
      <p:ext uri="{BB962C8B-B14F-4D97-AF65-F5344CB8AC3E}">
        <p14:creationId xmlns:p14="http://schemas.microsoft.com/office/powerpoint/2010/main" val="277578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5"/>
            <a:ext cx="353824" cy="142875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571500" y="4937285"/>
            <a:ext cx="1695844" cy="137857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25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500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500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500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20 November 2019</a:t>
              </a:fld>
              <a:endParaRPr lang="en-US" sz="500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284286" y="4933620"/>
            <a:ext cx="204925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8572500" cy="714375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5"/>
            <a:ext cx="353824" cy="142876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285750" y="1285875"/>
            <a:ext cx="4114800" cy="3286125"/>
          </a:xfrm>
        </p:spPr>
        <p:txBody>
          <a:bodyPr tIns="0"/>
          <a:lstStyle>
            <a:lvl1pPr marL="4458891" indent="-4457700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4743450" y="1285875"/>
            <a:ext cx="4114800" cy="3286125"/>
          </a:xfrm>
        </p:spPr>
        <p:txBody>
          <a:bodyPr tIns="0"/>
          <a:lstStyle>
            <a:lvl1pPr marL="4458891" indent="-4457700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0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9144000" cy="128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428625"/>
            <a:ext cx="771525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85875"/>
            <a:ext cx="1857375" cy="3286125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4572000" y="1285875"/>
            <a:ext cx="2143125" cy="3286125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2286000" y="1285875"/>
            <a:ext cx="2143125" cy="3286125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858000" y="1285875"/>
            <a:ext cx="2143125" cy="3286125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71950" cy="285750"/>
          </a:xfrm>
        </p:spPr>
        <p:txBody>
          <a:bodyPr tIns="0" anchor="b"/>
          <a:lstStyle>
            <a:lvl1pPr>
              <a:defRPr sz="500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415364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9144000" cy="1285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14800" cy="28575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75229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9144000" cy="128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14800" cy="28575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84286" y="1285875"/>
            <a:ext cx="4114800" cy="3286125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743450" y="1285875"/>
            <a:ext cx="4114800" cy="3286125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743226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6" y="4886335"/>
            <a:ext cx="353822" cy="142875"/>
          </a:xfrm>
          <a:prstGeom prst="rect">
            <a:avLst/>
          </a:prstGeom>
        </p:spPr>
      </p:pic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14800" cy="285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4286" y="1285875"/>
            <a:ext cx="4114800" cy="3286125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4743450" y="1285875"/>
            <a:ext cx="4114800" cy="3286125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58163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205" y="2188845"/>
            <a:ext cx="1414463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5699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2-2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85876"/>
            <a:ext cx="9144000" cy="38576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284286" y="4589145"/>
            <a:ext cx="4114800" cy="285750"/>
          </a:xfrm>
        </p:spPr>
        <p:txBody>
          <a:bodyPr tIns="0" anchor="b"/>
          <a:lstStyle>
            <a:lvl1pPr>
              <a:defRPr sz="5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71500" y="4937286"/>
            <a:ext cx="1695844" cy="137857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25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499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4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4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4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4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20 November 2019</a:t>
              </a:fld>
              <a:endParaRPr lang="en-US" sz="4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284287" y="4933620"/>
            <a:ext cx="204924" cy="13690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6"/>
            <a:ext cx="353824" cy="14287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85750" y="428626"/>
            <a:ext cx="8572500" cy="714375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700994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286000" y="0"/>
            <a:ext cx="6858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285875"/>
            <a:ext cx="1857375" cy="2286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1857375" cy="5143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5"/>
            <a:ext cx="353824" cy="142875"/>
          </a:xfrm>
          <a:prstGeom prst="rect">
            <a:avLst/>
          </a:prstGeom>
        </p:spPr>
      </p:pic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285750" y="4572000"/>
            <a:ext cx="1885951" cy="30289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466725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247650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85800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057150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286000" y="0"/>
            <a:ext cx="6858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285875"/>
            <a:ext cx="1857375" cy="2286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1857375" cy="514350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5"/>
            <a:ext cx="353824" cy="142875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72000"/>
            <a:ext cx="1885950" cy="302895"/>
          </a:xfrm>
        </p:spPr>
        <p:txBody>
          <a:bodyPr tIns="0" anchor="b"/>
          <a:lstStyle>
            <a:lvl1pPr>
              <a:defRPr sz="5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16231716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"/>
            <a:ext cx="9144000" cy="1285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428627"/>
            <a:ext cx="771525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2" y="1285876"/>
            <a:ext cx="4143375" cy="3286125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4572000" y="1285876"/>
            <a:ext cx="4286250" cy="3286125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71950" cy="285750"/>
          </a:xfrm>
        </p:spPr>
        <p:txBody>
          <a:bodyPr tIns="0" anchor="b"/>
          <a:lstStyle>
            <a:lvl1pPr>
              <a:defRPr sz="500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625"/>
            </a:lvl2pPr>
            <a:lvl3pPr>
              <a:defRPr sz="625"/>
            </a:lvl3pPr>
            <a:lvl4pPr>
              <a:defRPr sz="625"/>
            </a:lvl4pPr>
            <a:lvl5pPr>
              <a:defRPr sz="625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331403456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41686"/>
            <a:ext cx="7488238" cy="377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23850" y="519114"/>
            <a:ext cx="7488238" cy="540544"/>
          </a:xfrm>
        </p:spPr>
        <p:txBody>
          <a:bodyPr/>
          <a:lstStyle>
            <a:lvl1pPr marL="0" indent="0">
              <a:buFontTx/>
              <a:buNone/>
              <a:defRPr sz="135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E58DCC4-30B9-493D-AA83-E6628174FD15}" type="datetime1">
              <a:rPr lang="en-US" noProof="0" smtClean="0"/>
              <a:t>11/20/19</a:t>
            </a:fld>
            <a:endParaRPr lang="en-US" noProof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9401" y="583326"/>
            <a:ext cx="756000" cy="2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2701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B9C6E-A4CE-4F53-A2D3-01B7CEC32E2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292C2-A41E-403A-B869-4C3942456432}" type="datetime3">
              <a:rPr lang="zh-CN" altLang="en-US">
                <a:solidFill>
                  <a:srgbClr val="000000"/>
                </a:solidFill>
              </a:rPr>
              <a:pPr>
                <a:defRPr/>
              </a:pPr>
              <a:t>2019年11月20日星期三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88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2182914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025"/>
            </a:lvl1pPr>
            <a:lvl2pPr marL="0" indent="0" algn="ctr">
              <a:spcBef>
                <a:spcPts val="0"/>
              </a:spcBef>
              <a:buClrTx/>
              <a:buSzTx/>
              <a:buNone/>
              <a:defRPr sz="2025"/>
            </a:lvl2pPr>
            <a:lvl3pPr marL="0" indent="0" algn="ctr">
              <a:spcBef>
                <a:spcPts val="0"/>
              </a:spcBef>
              <a:buClrTx/>
              <a:buSzTx/>
              <a:buNone/>
              <a:defRPr sz="2025"/>
            </a:lvl3pPr>
            <a:lvl4pPr marL="0" indent="0" algn="ctr">
              <a:spcBef>
                <a:spcPts val="0"/>
              </a:spcBef>
              <a:buClrTx/>
              <a:buSzTx/>
              <a:buNone/>
              <a:defRPr sz="2025"/>
            </a:lvl4pPr>
            <a:lvl5pPr marL="0" indent="0" algn="ctr">
              <a:spcBef>
                <a:spcPts val="0"/>
              </a:spcBef>
              <a:buClrTx/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2612841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095375" y="123825"/>
            <a:ext cx="6953250" cy="34528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750" cy="7524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125" y="4291012"/>
            <a:ext cx="866775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025"/>
            </a:lvl1pPr>
            <a:lvl2pPr marL="0" indent="0" algn="ctr">
              <a:spcBef>
                <a:spcPts val="0"/>
              </a:spcBef>
              <a:buClrTx/>
              <a:buSzTx/>
              <a:buNone/>
              <a:defRPr sz="2025"/>
            </a:lvl2pPr>
            <a:lvl3pPr marL="0" indent="0" algn="ctr">
              <a:spcBef>
                <a:spcPts val="0"/>
              </a:spcBef>
              <a:buClrTx/>
              <a:buSzTx/>
              <a:buNone/>
              <a:defRPr sz="2025"/>
            </a:lvl3pPr>
            <a:lvl4pPr marL="0" indent="0" algn="ctr">
              <a:spcBef>
                <a:spcPts val="0"/>
              </a:spcBef>
              <a:buClrTx/>
              <a:buSzTx/>
              <a:buNone/>
              <a:defRPr sz="2025"/>
            </a:lvl4pPr>
            <a:lvl5pPr marL="0" indent="0" algn="ctr">
              <a:spcBef>
                <a:spcPts val="0"/>
              </a:spcBef>
              <a:buClrTx/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2583042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3565650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3006328" y="-23812"/>
            <a:ext cx="7436644" cy="495776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19125" y="357187"/>
            <a:ext cx="3833813" cy="2081213"/>
          </a:xfrm>
          <a:prstGeom prst="rect">
            <a:avLst/>
          </a:prstGeom>
        </p:spPr>
        <p:txBody>
          <a:bodyPr anchor="b"/>
          <a:lstStyle>
            <a:lvl1pPr>
              <a:defRPr sz="315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9125" y="2447925"/>
            <a:ext cx="3833813" cy="214788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025"/>
            </a:lvl1pPr>
            <a:lvl2pPr marL="0" indent="0" algn="ctr">
              <a:spcBef>
                <a:spcPts val="0"/>
              </a:spcBef>
              <a:buClrTx/>
              <a:buSzTx/>
              <a:buNone/>
              <a:defRPr sz="2025"/>
            </a:lvl2pPr>
            <a:lvl3pPr marL="0" indent="0" algn="ctr">
              <a:spcBef>
                <a:spcPts val="0"/>
              </a:spcBef>
              <a:buClrTx/>
              <a:buSzTx/>
              <a:buNone/>
              <a:defRPr sz="2025"/>
            </a:lvl3pPr>
            <a:lvl4pPr marL="0" indent="0" algn="ctr">
              <a:spcBef>
                <a:spcPts val="0"/>
              </a:spcBef>
              <a:buClrTx/>
              <a:buSzTx/>
              <a:buNone/>
              <a:defRPr sz="2025"/>
            </a:lvl4pPr>
            <a:lvl5pPr marL="0" indent="0" algn="ctr">
              <a:spcBef>
                <a:spcPts val="0"/>
              </a:spcBef>
              <a:buClrTx/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8243957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686573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3023612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3739753" y="796925"/>
            <a:ext cx="6150769" cy="41005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3412" y="1181100"/>
            <a:ext cx="3833813" cy="3486150"/>
          </a:xfrm>
          <a:prstGeom prst="rect">
            <a:avLst/>
          </a:prstGeom>
        </p:spPr>
        <p:txBody>
          <a:bodyPr/>
          <a:lstStyle>
            <a:lvl1pPr marL="209550" indent="-209550">
              <a:spcBef>
                <a:spcPts val="1688"/>
              </a:spcBef>
              <a:buClrTx/>
              <a:defRPr sz="1425"/>
            </a:lvl1pPr>
            <a:lvl2pPr marL="419100" indent="-209550">
              <a:spcBef>
                <a:spcPts val="1688"/>
              </a:spcBef>
              <a:buClrTx/>
              <a:defRPr sz="1425"/>
            </a:lvl2pPr>
            <a:lvl3pPr marL="628650" indent="-209550">
              <a:spcBef>
                <a:spcPts val="1688"/>
              </a:spcBef>
              <a:buClrTx/>
              <a:defRPr sz="1425"/>
            </a:lvl3pPr>
            <a:lvl4pPr marL="838200" indent="-209550">
              <a:spcBef>
                <a:spcPts val="1688"/>
              </a:spcBef>
              <a:buClrTx/>
              <a:defRPr sz="1425"/>
            </a:lvl4pPr>
            <a:lvl5pPr marL="1047750" indent="-209550">
              <a:spcBef>
                <a:spcPts val="1688"/>
              </a:spcBef>
              <a:buClrTx/>
              <a:defRPr sz="14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6190760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75" cy="381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8625870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5734050" y="2576513"/>
            <a:ext cx="3128963" cy="20859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5743575" y="357188"/>
            <a:ext cx="3114675" cy="20764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652463" y="-96838"/>
            <a:ext cx="7524750" cy="501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916206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5350" y="3357563"/>
            <a:ext cx="7358063" cy="28725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5350" y="2243842"/>
            <a:ext cx="7358063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6764400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-484342"/>
            <a:ext cx="10972800" cy="7315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663542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9584581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lIns="101600" tIns="101600" rIns="101600" bIns="101600"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lIns="101600" tIns="101600" rIns="101600" bIns="101600"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025">
                <a:solidFill>
                  <a:srgbClr val="000000"/>
                </a:solidFill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2025">
                <a:solidFill>
                  <a:srgbClr val="000000"/>
                </a:solidFill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2025">
                <a:solidFill>
                  <a:srgbClr val="000000"/>
                </a:solidFill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2025">
                <a:solidFill>
                  <a:srgbClr val="000000"/>
                </a:solidFill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2025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4637" y="4905375"/>
            <a:ext cx="330219" cy="329834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685800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9057718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lIns="0" tIns="0" rIns="0" bIns="0" anchor="t"/>
          <a:lstStyle>
            <a:lvl1pPr algn="l" defTabSz="457188">
              <a:lnSpc>
                <a:spcPct val="90000"/>
              </a:lnSpc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0600" y="192024"/>
            <a:ext cx="4114800" cy="4500246"/>
          </a:xfrm>
          <a:prstGeom prst="rect">
            <a:avLst/>
          </a:prstGeom>
        </p:spPr>
        <p:txBody>
          <a:bodyPr lIns="0" tIns="0" rIns="0" bIns="0" anchor="t"/>
          <a:lstStyle>
            <a:lvl1pPr marL="0" indent="0" defTabSz="457188">
              <a:spcBef>
                <a:spcPts val="1050"/>
              </a:spcBef>
              <a:buClrTx/>
              <a:buSzTx/>
              <a:buNone/>
              <a:defRPr sz="1350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173034" indent="-173034" defTabSz="457188">
              <a:spcBef>
                <a:spcPts val="1050"/>
              </a:spcBef>
              <a:buClrTx/>
              <a:buSzPct val="100000"/>
              <a:buChar char="–"/>
              <a:defRPr sz="1350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284949" indent="-173034" defTabSz="457188">
              <a:spcBef>
                <a:spcPts val="1050"/>
              </a:spcBef>
              <a:buClrTx/>
              <a:buSzPct val="100000"/>
              <a:defRPr sz="1350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396865" indent="-168271" defTabSz="457188">
              <a:spcBef>
                <a:spcPts val="1050"/>
              </a:spcBef>
              <a:buClrTx/>
              <a:buSzPct val="100000"/>
              <a:buChar char="–"/>
              <a:defRPr sz="1350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488144" indent="-173034" defTabSz="457188">
              <a:spcBef>
                <a:spcPts val="1050"/>
              </a:spcBef>
              <a:buClrTx/>
              <a:buSzPct val="100000"/>
              <a:buChar char="»"/>
              <a:defRPr sz="1350">
                <a:latin typeface="IBM Plex Sans"/>
                <a:ea typeface="IBM Plex Sans"/>
                <a:cs typeface="IBM Plex Sans"/>
                <a:sym typeface="IBM Plex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12808" y="4853510"/>
            <a:ext cx="102592" cy="83100"/>
          </a:xfrm>
          <a:prstGeom prst="rect">
            <a:avLst/>
          </a:prstGeom>
        </p:spPr>
        <p:txBody>
          <a:bodyPr lIns="0" tIns="0" rIns="0" bIns="0" anchor="ctr"/>
          <a:lstStyle>
            <a:lvl1pPr algn="r" defTabSz="514350">
              <a:defRPr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4720938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7886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1525311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87809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790074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388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9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42" Type="http://schemas.openxmlformats.org/officeDocument/2006/relationships/slideLayout" Target="../slideLayouts/slideLayout69.xml"/><Relationship Id="rId47" Type="http://schemas.openxmlformats.org/officeDocument/2006/relationships/slideLayout" Target="../slideLayouts/slideLayout74.xml"/><Relationship Id="rId50" Type="http://schemas.openxmlformats.org/officeDocument/2006/relationships/slideLayout" Target="../slideLayouts/slideLayout77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37" Type="http://schemas.openxmlformats.org/officeDocument/2006/relationships/slideLayout" Target="../slideLayouts/slideLayout64.xml"/><Relationship Id="rId40" Type="http://schemas.openxmlformats.org/officeDocument/2006/relationships/slideLayout" Target="../slideLayouts/slideLayout67.xml"/><Relationship Id="rId45" Type="http://schemas.openxmlformats.org/officeDocument/2006/relationships/slideLayout" Target="../slideLayouts/slideLayout72.xml"/><Relationship Id="rId53" Type="http://schemas.openxmlformats.org/officeDocument/2006/relationships/slideLayout" Target="../slideLayouts/slideLayout80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4" Type="http://schemas.openxmlformats.org/officeDocument/2006/relationships/slideLayout" Target="../slideLayouts/slideLayout71.xml"/><Relationship Id="rId52" Type="http://schemas.openxmlformats.org/officeDocument/2006/relationships/slideLayout" Target="../slideLayouts/slideLayout79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slideLayout" Target="../slideLayouts/slideLayout62.xml"/><Relationship Id="rId43" Type="http://schemas.openxmlformats.org/officeDocument/2006/relationships/slideLayout" Target="../slideLayouts/slideLayout70.xml"/><Relationship Id="rId48" Type="http://schemas.openxmlformats.org/officeDocument/2006/relationships/slideLayout" Target="../slideLayouts/slideLayout75.xml"/><Relationship Id="rId8" Type="http://schemas.openxmlformats.org/officeDocument/2006/relationships/slideLayout" Target="../slideLayouts/slideLayout35.xml"/><Relationship Id="rId51" Type="http://schemas.openxmlformats.org/officeDocument/2006/relationships/slideLayout" Target="../slideLayouts/slideLayout78.xml"/><Relationship Id="rId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38" Type="http://schemas.openxmlformats.org/officeDocument/2006/relationships/slideLayout" Target="../slideLayouts/slideLayout65.xml"/><Relationship Id="rId4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47.xml"/><Relationship Id="rId41" Type="http://schemas.openxmlformats.org/officeDocument/2006/relationships/slideLayout" Target="../slideLayouts/slideLayout68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36" Type="http://schemas.openxmlformats.org/officeDocument/2006/relationships/slideLayout" Target="../slideLayouts/slideLayout63.xml"/><Relationship Id="rId49" Type="http://schemas.openxmlformats.org/officeDocument/2006/relationships/slideLayout" Target="../slideLayouts/slideLayout7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26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5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114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2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23" Type="http://schemas.openxmlformats.org/officeDocument/2006/relationships/slideLayout" Target="../slideLayouts/slideLayout117.xml"/><Relationship Id="rId28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Relationship Id="rId22" Type="http://schemas.openxmlformats.org/officeDocument/2006/relationships/slideLayout" Target="../slideLayouts/slideLayout116.xml"/><Relationship Id="rId27" Type="http://schemas.openxmlformats.org/officeDocument/2006/relationships/slideLayout" Target="../slideLayouts/slideLayout121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3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7" r:id="rId10"/>
    <p:sldLayoutId id="2147483688" r:id="rId11"/>
    <p:sldLayoutId id="2147483686" r:id="rId12"/>
    <p:sldLayoutId id="2147483683" r:id="rId13"/>
    <p:sldLayoutId id="2147483684" r:id="rId14"/>
    <p:sldLayoutId id="2147483685" r:id="rId15"/>
    <p:sldLayoutId id="2147483693" r:id="rId16"/>
    <p:sldLayoutId id="2147483690" r:id="rId17"/>
    <p:sldLayoutId id="2147483691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94" r:id="rId27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i-FI" noProof="0"/>
              <a:t>Muokkaa ots. perustyyl. napsautt.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i-FI" noProof="0"/>
              <a:t>Muokkaa tekstin perustyylejä napsauttamalla
toinen taso
kolmas taso
neljäs taso
viides taso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3419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1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  <p:sldLayoutId id="2147483749" r:id="rId50"/>
    <p:sldLayoutId id="2147483750" r:id="rId51"/>
    <p:sldLayoutId id="2147483751" r:id="rId52"/>
    <p:sldLayoutId id="2147483752" r:id="rId53"/>
  </p:sldLayoutIdLst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75" cy="34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4637" y="4905375"/>
            <a:ext cx="227626" cy="22724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4134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transition spd="med"/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238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4762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7143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9525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1906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8572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17145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25717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34290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42862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51435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60007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68580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4396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791" r:id="rId22"/>
    <p:sldLayoutId id="2147483792" r:id="rId23"/>
    <p:sldLayoutId id="2147483793" r:id="rId24"/>
    <p:sldLayoutId id="2147483794" r:id="rId25"/>
    <p:sldLayoutId id="2147483795" r:id="rId26"/>
    <p:sldLayoutId id="2147483796" r:id="rId27"/>
    <p:sldLayoutId id="2147483797" r:id="rId28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nni-hautojarvi/Watson-Assistant-Lab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1.pn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22.png"/><Relationship Id="rId9" Type="http://schemas.openxmlformats.org/officeDocument/2006/relationships/image" Target="../media/image2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6.xml"/><Relationship Id="rId6" Type="http://schemas.openxmlformats.org/officeDocument/2006/relationships/hyperlink" Target="https://www.ibm.com/case-studies/op-financial-group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31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GFZ2IaTVkY8" TargetMode="External"/><Relationship Id="rId3" Type="http://schemas.openxmlformats.org/officeDocument/2006/relationships/image" Target="../media/image32.jpeg"/><Relationship Id="rId7" Type="http://schemas.openxmlformats.org/officeDocument/2006/relationships/hyperlink" Target="https://youtu.be/KuqvQr7DiTQ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4.xml"/><Relationship Id="rId6" Type="http://schemas.openxmlformats.org/officeDocument/2006/relationships/hyperlink" Target="https://youtu.be/6WmgCu8zeVc" TargetMode="External"/><Relationship Id="rId5" Type="http://schemas.openxmlformats.org/officeDocument/2006/relationships/hyperlink" Target="https://www.youtube.com/watch?v=GFZ2IaTVkY8" TargetMode="Externa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0FF9648-4447-024E-A85F-C60DD122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Watson Assistant</a:t>
            </a:r>
            <a:br>
              <a:rPr lang="fi-FI" dirty="0"/>
            </a:br>
            <a:br>
              <a:rPr lang="fi-FI" dirty="0"/>
            </a:br>
            <a:br>
              <a:rPr lang="fi-FI" dirty="0"/>
            </a:br>
            <a:br>
              <a:rPr lang="fi-FI" dirty="0"/>
            </a:br>
            <a:br>
              <a:rPr lang="fi-FI" dirty="0"/>
            </a:br>
            <a:br>
              <a:rPr lang="fi-FI" dirty="0"/>
            </a:br>
            <a:r>
              <a:rPr lang="fi-FI" sz="1350" dirty="0"/>
              <a:t>Jenni </a:t>
            </a:r>
            <a:r>
              <a:rPr lang="fi-FI" sz="1350" dirty="0" err="1"/>
              <a:t>Hautojärvi</a:t>
            </a:r>
            <a:br>
              <a:rPr lang="fi-FI" sz="1350" dirty="0"/>
            </a:br>
            <a:r>
              <a:rPr lang="fi-FI" sz="1350" dirty="0"/>
              <a:t>Client Technical </a:t>
            </a:r>
            <a:r>
              <a:rPr lang="fi-FI" sz="1350" dirty="0" err="1"/>
              <a:t>Specialist</a:t>
            </a:r>
            <a:br>
              <a:rPr lang="fi-FI" sz="1350" dirty="0"/>
            </a:br>
            <a:r>
              <a:rPr lang="fi-FI" sz="1350" dirty="0"/>
              <a:t>IBM </a:t>
            </a:r>
            <a:r>
              <a:rPr lang="fi-FI" sz="1350" dirty="0" err="1"/>
              <a:t>Cloud</a:t>
            </a:r>
            <a:br>
              <a:rPr lang="fi-FI" sz="1350" dirty="0"/>
            </a:br>
            <a:br>
              <a:rPr lang="fi-FI" sz="1350" dirty="0"/>
            </a:br>
            <a:br>
              <a:rPr lang="fi-FI" sz="1350" dirty="0"/>
            </a:br>
            <a:r>
              <a:rPr lang="fi-FI" sz="1400" dirty="0"/>
              <a:t>Lasse Huotari</a:t>
            </a:r>
            <a:br>
              <a:rPr lang="fi-FI" sz="1400" dirty="0"/>
            </a:br>
            <a:r>
              <a:rPr lang="fi-FI" sz="1400" dirty="0"/>
              <a:t>Client Technical </a:t>
            </a:r>
            <a:r>
              <a:rPr lang="fi-FI" sz="1400" dirty="0" err="1"/>
              <a:t>Specialist</a:t>
            </a:r>
            <a:br>
              <a:rPr lang="fi-FI" sz="1400" dirty="0"/>
            </a:br>
            <a:r>
              <a:rPr lang="fi-FI" sz="1400" dirty="0"/>
              <a:t>Data Science &amp; AI</a:t>
            </a:r>
            <a:br>
              <a:rPr lang="fi-FI" sz="1350" dirty="0"/>
            </a:br>
            <a:endParaRPr lang="fi-FI" sz="1350" dirty="0"/>
          </a:p>
        </p:txBody>
      </p:sp>
    </p:spTree>
    <p:extLst>
      <p:ext uri="{BB962C8B-B14F-4D97-AF65-F5344CB8AC3E}">
        <p14:creationId xmlns:p14="http://schemas.microsoft.com/office/powerpoint/2010/main" val="1826568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" y="35269"/>
            <a:ext cx="9195127" cy="51722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385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8" y="36856"/>
            <a:ext cx="9012957" cy="50697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2288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7" y="29338"/>
            <a:ext cx="9039687" cy="50848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4039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7" y="13476"/>
            <a:ext cx="9096086" cy="51165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5341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" y="1"/>
            <a:ext cx="6584455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1332658" y="4542540"/>
            <a:ext cx="44188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ctr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1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-128"/>
                <a:cs typeface="+mn-cs"/>
                <a:sym typeface="Helvetica Neue Light" charset="0"/>
              </a:rPr>
              <a:t>Unique Intents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1623183" y="4315363"/>
            <a:ext cx="629687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100s</a:t>
            </a: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4660927" y="4299504"/>
            <a:ext cx="947436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100,000+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0060" y="3442455"/>
            <a:ext cx="3103085" cy="773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93" tIns="34247" rIns="68493" bIns="34247" anchor="ctr"/>
          <a:lstStyle/>
          <a:p>
            <a:pPr marL="0" marR="0" lvl="0" indent="0" algn="ctr" defTabSz="30450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99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875477" y="4255364"/>
            <a:ext cx="5346760" cy="3330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875476" y="1461991"/>
            <a:ext cx="0" cy="281520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12"/>
          <p:cNvSpPr txBox="1">
            <a:spLocks noChangeArrowheads="1"/>
          </p:cNvSpPr>
          <p:nvPr/>
        </p:nvSpPr>
        <p:spPr bwMode="auto">
          <a:xfrm rot="16200000">
            <a:off x="73049" y="2500234"/>
            <a:ext cx="1062641" cy="37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ctr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-128"/>
                <a:cs typeface="+mn-cs"/>
                <a:sym typeface="Helvetica Neue Light" charset="0"/>
              </a:rPr>
              <a:t>Frequency of Questions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2799219" y="1461991"/>
            <a:ext cx="0" cy="279934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  <a:alpha val="33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8"/>
          <p:cNvSpPr txBox="1">
            <a:spLocks noChangeArrowheads="1"/>
          </p:cNvSpPr>
          <p:nvPr/>
        </p:nvSpPr>
        <p:spPr bwMode="auto">
          <a:xfrm>
            <a:off x="2842842" y="3979311"/>
            <a:ext cx="17384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ctr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-128"/>
                <a:cs typeface="+mn-cs"/>
                <a:sym typeface="Helvetica Neue Light" charset="0"/>
              </a:rPr>
              <a:t>Long Tail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194603" y="1498831"/>
            <a:ext cx="1596912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How do I get a Visa?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329516" y="2076373"/>
            <a:ext cx="2117128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I need to visit Zimbabwe as a British citizen with a criminal record—can I do that?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661883" y="2814617"/>
            <a:ext cx="2026595" cy="1706271"/>
            <a:chOff x="9310591" y="926840"/>
            <a:chExt cx="2702125" cy="2275028"/>
          </a:xfrm>
        </p:grpSpPr>
        <p:sp>
          <p:nvSpPr>
            <p:cNvPr id="49" name="Rectangle 48"/>
            <p:cNvSpPr/>
            <p:nvPr/>
          </p:nvSpPr>
          <p:spPr>
            <a:xfrm>
              <a:off x="9310591" y="926840"/>
              <a:ext cx="2702125" cy="227502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493" tIns="34247" rIns="68493" bIns="34247" anchor="ctr"/>
            <a:lstStyle/>
            <a:p>
              <a:pPr marL="0" marR="0" lvl="0" indent="0" algn="ctr" defTabSz="30450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99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0" name="TextBox 23"/>
            <p:cNvSpPr txBox="1">
              <a:spLocks noChangeArrowheads="1"/>
            </p:cNvSpPr>
            <p:nvPr/>
          </p:nvSpPr>
          <p:spPr bwMode="auto">
            <a:xfrm>
              <a:off x="9404248" y="1027089"/>
              <a:ext cx="1526486" cy="95410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  <a:t>Watson </a:t>
              </a:r>
              <a:b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</a:b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  <a:t>Discovery </a:t>
              </a:r>
              <a:b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</a:b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ヒラギノ角ゴ Pro W3" charset="0"/>
                <a:cs typeface="Helvetica Neue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985" y="1012363"/>
              <a:ext cx="562440" cy="56244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9418442" y="1674492"/>
              <a:ext cx="2273879" cy="1231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identifying the most appropriate </a:t>
              </a:r>
              <a:r>
                <a:rPr kumimoji="0" lang="en-US" sz="1200" b="1" i="0" u="sng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answer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658476" y="439768"/>
            <a:ext cx="2026595" cy="1963482"/>
            <a:chOff x="9308849" y="3528976"/>
            <a:chExt cx="2702125" cy="2617976"/>
          </a:xfrm>
        </p:grpSpPr>
        <p:sp>
          <p:nvSpPr>
            <p:cNvPr id="48" name="Rectangle 47"/>
            <p:cNvSpPr/>
            <p:nvPr/>
          </p:nvSpPr>
          <p:spPr>
            <a:xfrm>
              <a:off x="9308849" y="3528976"/>
              <a:ext cx="2702125" cy="261797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493" tIns="34247" rIns="68493" bIns="34247" anchor="ctr"/>
            <a:lstStyle/>
            <a:p>
              <a:pPr marL="0" marR="0" lvl="0" indent="0" algn="ctr" defTabSz="30450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99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1" name="TextBox 24"/>
            <p:cNvSpPr txBox="1">
              <a:spLocks noChangeArrowheads="1"/>
            </p:cNvSpPr>
            <p:nvPr/>
          </p:nvSpPr>
          <p:spPr bwMode="auto">
            <a:xfrm>
              <a:off x="9422205" y="3811775"/>
              <a:ext cx="1374734" cy="67710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  <a:t>Watson 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  <a:t>Assistant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2450" y="3652341"/>
              <a:ext cx="604983" cy="604983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9425132" y="4496405"/>
              <a:ext cx="2172301" cy="1452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the language and context of the </a:t>
              </a:r>
              <a:r>
                <a:rPr kumimoji="0" lang="en-US" sz="1200" b="1" i="0" u="sng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question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+mn-cs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949496" y="2761936"/>
            <a:ext cx="1742141" cy="14480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93" tIns="34247" rIns="68493" bIns="34247" anchor="ctr"/>
          <a:lstStyle/>
          <a:p>
            <a:pPr marL="0" marR="0" lvl="0" indent="0" algn="ctr" defTabSz="30450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99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sp>
        <p:nvSpPr>
          <p:cNvPr id="51" name="TextBox 17"/>
          <p:cNvSpPr txBox="1">
            <a:spLocks noChangeArrowheads="1"/>
          </p:cNvSpPr>
          <p:nvPr/>
        </p:nvSpPr>
        <p:spPr bwMode="auto">
          <a:xfrm>
            <a:off x="1087106" y="3979311"/>
            <a:ext cx="12877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ctr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-128"/>
                <a:cs typeface="+mn-cs"/>
                <a:sym typeface="Helvetica Neue Light" charset="0"/>
              </a:rPr>
              <a:t>Short Tail</a:t>
            </a:r>
          </a:p>
        </p:txBody>
      </p:sp>
      <p:sp>
        <p:nvSpPr>
          <p:cNvPr id="52" name="Freeform 51"/>
          <p:cNvSpPr/>
          <p:nvPr/>
        </p:nvSpPr>
        <p:spPr>
          <a:xfrm>
            <a:off x="1025539" y="1527026"/>
            <a:ext cx="4884932" cy="2637571"/>
          </a:xfrm>
          <a:custGeom>
            <a:avLst/>
            <a:gdLst>
              <a:gd name="connsiteX0" fmla="*/ 0 w 4470760"/>
              <a:gd name="connsiteY0" fmla="*/ 0 h 3589355"/>
              <a:gd name="connsiteX1" fmla="*/ 1658716 w 4470760"/>
              <a:gd name="connsiteY1" fmla="*/ 2798920 h 3589355"/>
              <a:gd name="connsiteX2" fmla="*/ 4470760 w 4470760"/>
              <a:gd name="connsiteY2" fmla="*/ 3589355 h 3589355"/>
              <a:gd name="connsiteX3" fmla="*/ 4470760 w 4470760"/>
              <a:gd name="connsiteY3" fmla="*/ 3589355 h 358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0760" h="3589355">
                <a:moveTo>
                  <a:pt x="0" y="0"/>
                </a:moveTo>
                <a:cubicBezTo>
                  <a:pt x="456794" y="1100347"/>
                  <a:pt x="913589" y="2200694"/>
                  <a:pt x="1658716" y="2798920"/>
                </a:cubicBezTo>
                <a:cubicBezTo>
                  <a:pt x="2403843" y="3397146"/>
                  <a:pt x="4470760" y="3589355"/>
                  <a:pt x="4470760" y="3589355"/>
                </a:cubicBezTo>
                <a:lnTo>
                  <a:pt x="4470760" y="3589355"/>
                </a:lnTo>
              </a:path>
            </a:pathLst>
          </a:custGeom>
          <a:ln w="25400" cmpd="sng">
            <a:solidFill>
              <a:srgbClr val="13B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493" tIns="34247" rIns="68493" bIns="34247" anchor="ctr"/>
          <a:lstStyle/>
          <a:p>
            <a:pPr marL="0" marR="0" lvl="0" indent="0" algn="ctr" defTabSz="3050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99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Helvetica Neue"/>
              <a:cs typeface="Helvetica Neue"/>
              <a:sym typeface="Helvetica Neue Light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32234" y="339395"/>
            <a:ext cx="61945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Chatbot: Question Distribution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848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cell phone&#10;&#10;Description automatically generated">
            <a:extLst>
              <a:ext uri="{FF2B5EF4-FFF2-40B4-BE49-F238E27FC236}">
                <a16:creationId xmlns:a16="http://schemas.microsoft.com/office/drawing/2014/main" id="{D7BC2BC8-1C4D-C641-BFC0-890C585C71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401" b="27657"/>
          <a:stretch/>
        </p:blipFill>
        <p:spPr>
          <a:xfrm>
            <a:off x="-81639" y="0"/>
            <a:ext cx="9225639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7B78B6-AB88-B247-82FD-E5329A46FE58}"/>
              </a:ext>
            </a:extLst>
          </p:cNvPr>
          <p:cNvSpPr/>
          <p:nvPr/>
        </p:nvSpPr>
        <p:spPr bwMode="auto">
          <a:xfrm>
            <a:off x="510139" y="0"/>
            <a:ext cx="8104472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i-FI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6389" y="175665"/>
            <a:ext cx="8529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3600" b="1" kern="0" dirty="0">
                <a:solidFill>
                  <a:schemeClr val="tx2"/>
                </a:solidFill>
                <a:latin typeface="IBM Plex Sans" panose="020B0503050203000203" pitchFamily="34" charset="77"/>
              </a:rPr>
              <a:t>Lab 1: Cognitive Chatbot Basics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800" y="1296000"/>
            <a:ext cx="7489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Create a </a:t>
            </a:r>
            <a:r>
              <a:rPr lang="en-US" sz="2400" b="1" dirty="0">
                <a:latin typeface="IBM Plex Sans" panose="020B0503050203000203" pitchFamily="34" charset="77"/>
              </a:rPr>
              <a:t>basic chatbot </a:t>
            </a:r>
            <a:r>
              <a:rPr lang="en-US" sz="2400" dirty="0">
                <a:latin typeface="IBM Plex Sans" panose="020B0503050203000203" pitchFamily="34" charset="77"/>
              </a:rPr>
              <a:t>to help </a:t>
            </a:r>
            <a:br>
              <a:rPr lang="en-US" sz="2400" dirty="0">
                <a:latin typeface="IBM Plex Sans" panose="020B0503050203000203" pitchFamily="34" charset="77"/>
              </a:rPr>
            </a:br>
            <a:r>
              <a:rPr lang="en-US" sz="2400" dirty="0">
                <a:latin typeface="IBM Plex Sans" panose="020B0503050203000203" pitchFamily="34" charset="77"/>
              </a:rPr>
              <a:t>guide you when buying </a:t>
            </a:r>
            <a:br>
              <a:rPr lang="en-US" sz="2400" dirty="0">
                <a:latin typeface="IBM Plex Sans" panose="020B0503050203000203" pitchFamily="34" charset="77"/>
              </a:rPr>
            </a:br>
            <a:r>
              <a:rPr lang="en-US" sz="2400" dirty="0">
                <a:latin typeface="IBM Plex Sans" panose="020B0503050203000203" pitchFamily="34" charset="77"/>
              </a:rPr>
              <a:t>a new mobile phone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i="1" dirty="0">
                <a:latin typeface="IBM Plex Sans" panose="020B0503050203000203" pitchFamily="34" charset="77"/>
              </a:rPr>
              <a:t>Watson Assistant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B50E8-A841-C34F-AF6A-6C3350972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44" y="2895405"/>
            <a:ext cx="1317654" cy="129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39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text&#10;&#10;Description automatically generated">
            <a:extLst>
              <a:ext uri="{FF2B5EF4-FFF2-40B4-BE49-F238E27FC236}">
                <a16:creationId xmlns:a16="http://schemas.microsoft.com/office/drawing/2014/main" id="{0DF25A8D-E97E-DB46-9791-3F7A111FD1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" b="20384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C6CAC7-C256-1143-AFBE-D5132A2CD837}"/>
              </a:ext>
            </a:extLst>
          </p:cNvPr>
          <p:cNvSpPr/>
          <p:nvPr/>
        </p:nvSpPr>
        <p:spPr bwMode="auto">
          <a:xfrm>
            <a:off x="510139" y="0"/>
            <a:ext cx="8104472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i-FI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6389" y="175664"/>
            <a:ext cx="852633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kern="0" dirty="0">
                <a:solidFill>
                  <a:schemeClr val="tx2"/>
                </a:solidFill>
                <a:latin typeface="IBM Plex Sans" panose="020B0503050203000203" pitchFamily="34" charset="77"/>
              </a:rPr>
              <a:t>Lab 2: Chatbot Integrations</a:t>
            </a:r>
          </a:p>
          <a:p>
            <a:pPr algn="ctr"/>
            <a:endParaRPr lang="en-US" sz="3600" b="1" dirty="0">
              <a:solidFill>
                <a:schemeClr val="tx2"/>
              </a:solidFill>
              <a:latin typeface="IBM Plex Sans" panose="020B0503050203000203" pitchFamily="34" charset="77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1799" y="1296000"/>
            <a:ext cx="78604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IBM Plex Sans" panose="020B0503050203000203" pitchFamily="34" charset="77"/>
              </a:rPr>
              <a:t>Use Watson Assistant </a:t>
            </a:r>
            <a:r>
              <a:rPr lang="en-GB" sz="2400" i="1" dirty="0">
                <a:latin typeface="IBM Plex Sans" panose="020B0503050203000203" pitchFamily="34" charset="77"/>
              </a:rPr>
              <a:t>integrations </a:t>
            </a:r>
            <a:r>
              <a:rPr lang="en-GB" sz="2400" dirty="0">
                <a:latin typeface="IBM Plex Sans" panose="020B0503050203000203" pitchFamily="34" charset="77"/>
              </a:rPr>
              <a:t>to access your chatbot using:</a:t>
            </a:r>
            <a:endParaRPr lang="en-GB" sz="2400" i="1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2400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IBM Plex Sans" panose="020B0503050203000203" pitchFamily="34" charset="77"/>
              </a:rPr>
              <a:t>a web-hosted chat widget you can use for testing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IBM Plex Sans" panose="020B0503050203000203" pitchFamily="34" charset="77"/>
              </a:rPr>
              <a:t>a live, publicly available web-hosted version of your chatbot</a:t>
            </a:r>
            <a:endParaRPr lang="en-US" sz="24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99174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keyboard&#10;&#10;Description automatically generated">
            <a:extLst>
              <a:ext uri="{FF2B5EF4-FFF2-40B4-BE49-F238E27FC236}">
                <a16:creationId xmlns:a16="http://schemas.microsoft.com/office/drawing/2014/main" id="{E7ACEBAC-92D5-4C47-B7C1-68E22D8737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" r="32889" b="-1299"/>
          <a:stretch/>
        </p:blipFill>
        <p:spPr>
          <a:xfrm>
            <a:off x="0" y="-746023"/>
            <a:ext cx="9144000" cy="68125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CE5248-6D20-7B4E-BE33-EEAA910F4D68}"/>
              </a:ext>
            </a:extLst>
          </p:cNvPr>
          <p:cNvSpPr/>
          <p:nvPr/>
        </p:nvSpPr>
        <p:spPr bwMode="auto">
          <a:xfrm>
            <a:off x="510139" y="0"/>
            <a:ext cx="8104472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i-FI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6389" y="175664"/>
            <a:ext cx="85263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kern="0" dirty="0">
                <a:solidFill>
                  <a:schemeClr val="tx2"/>
                </a:solidFill>
                <a:latin typeface="IBM Plex Sans" panose="020B0503050203000203" pitchFamily="34" charset="77"/>
              </a:rPr>
              <a:t>Lab 3: Understanding User Sentiment </a:t>
            </a:r>
            <a:br>
              <a:rPr lang="en-GB" sz="2400" b="1" kern="0" dirty="0">
                <a:solidFill>
                  <a:schemeClr val="tx2"/>
                </a:solidFill>
                <a:latin typeface="IBM Plex Sans" panose="020B0503050203000203" pitchFamily="34" charset="77"/>
              </a:rPr>
            </a:br>
            <a:r>
              <a:rPr lang="en-GB" sz="2400" b="1" kern="0" dirty="0">
                <a:solidFill>
                  <a:schemeClr val="tx2"/>
                </a:solidFill>
                <a:latin typeface="IBM Plex Sans" panose="020B0503050203000203" pitchFamily="34" charset="77"/>
              </a:rPr>
              <a:t>Integrating Watson Natural Language Understanding</a:t>
            </a:r>
            <a:endParaRPr lang="en-US" sz="2400" b="1" dirty="0">
              <a:solidFill>
                <a:schemeClr val="tx2"/>
              </a:solidFill>
              <a:latin typeface="IBM Plex Sans" panose="020B0503050203000203" pitchFamily="34" charset="77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6390" y="1182325"/>
            <a:ext cx="730065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Extend your chatbot to provide a new function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latin typeface="IBM Plex Sans" panose="020B0503050203000203" pitchFamily="34" charset="77"/>
              </a:rPr>
              <a:t>Allow the user to submit a review of a phone and respond based on user sentiment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latin typeface="IBM Plex Sans" panose="020B0503050203000203" pitchFamily="34" charset="77"/>
              </a:rPr>
              <a:t>Use Watson Assistant </a:t>
            </a:r>
            <a:r>
              <a:rPr lang="en-US" sz="1800" b="1" i="1" dirty="0">
                <a:latin typeface="IBM Plex Sans" panose="020B0503050203000203" pitchFamily="34" charset="77"/>
              </a:rPr>
              <a:t>option</a:t>
            </a:r>
            <a:r>
              <a:rPr lang="en-US" sz="1800" i="1" dirty="0">
                <a:latin typeface="IBM Plex Sans" panose="020B0503050203000203" pitchFamily="34" charset="77"/>
              </a:rPr>
              <a:t> response to prompt the user</a:t>
            </a:r>
          </a:p>
          <a:p>
            <a:pPr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Introduce </a:t>
            </a:r>
            <a:r>
              <a:rPr lang="en-US" b="1" i="1" dirty="0">
                <a:latin typeface="IBM Plex Sans" panose="020B0503050203000203" pitchFamily="34" charset="77"/>
              </a:rPr>
              <a:t>Watson Natural Language Understanding (NLU)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Sentiment analysis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Emotion analysis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Extracting entities, keywords and concepts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800" i="1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latin typeface="IBM Plex Sans" panose="020B0503050203000203" pitchFamily="34" charset="77"/>
              </a:rPr>
              <a:t>Use </a:t>
            </a:r>
            <a:r>
              <a:rPr lang="en-US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IBM Cloud Functions </a:t>
            </a:r>
            <a:r>
              <a:rPr lang="en-US" dirty="0">
                <a:solidFill>
                  <a:schemeClr val="tx2"/>
                </a:solidFill>
                <a:latin typeface="IBM Plex Sans" panose="020B0503050203000203" pitchFamily="34" charset="77"/>
              </a:rPr>
              <a:t>to integrate Watson NLU into your chatbot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B2335-5F53-524C-B87D-9BB85ADA3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576" y="3218786"/>
            <a:ext cx="1087672" cy="109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29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Lab Format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296389" y="1114569"/>
            <a:ext cx="43126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Step-by-step instructions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GitHub </a:t>
            </a:r>
            <a:r>
              <a:rPr lang="en-US" sz="2400" dirty="0" err="1">
                <a:latin typeface="IBM Plex Sans" panose="020B0503050203000203" pitchFamily="34" charset="77"/>
              </a:rPr>
              <a:t>README.md</a:t>
            </a:r>
            <a:r>
              <a:rPr lang="en-US" sz="2400" dirty="0">
                <a:latin typeface="IBM Plex Sans" panose="020B0503050203000203" pitchFamily="34" charset="77"/>
              </a:rPr>
              <a:t> for each lab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Work at your own pace</a:t>
            </a:r>
            <a:br>
              <a:rPr lang="en-US" sz="2400" dirty="0">
                <a:latin typeface="IBM Plex Sans" panose="020B0503050203000203" pitchFamily="34" charset="77"/>
              </a:rPr>
            </a:b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  <a:hlinkClick r:id="rId3"/>
              </a:rPr>
              <a:t>https://</a:t>
            </a:r>
            <a:r>
              <a:rPr lang="en-US" sz="2400" dirty="0" err="1">
                <a:latin typeface="IBM Plex Sans" panose="020B0503050203000203" pitchFamily="34" charset="77"/>
                <a:hlinkClick r:id="rId3"/>
              </a:rPr>
              <a:t>github.com</a:t>
            </a:r>
            <a:r>
              <a:rPr lang="en-US" sz="2400" dirty="0">
                <a:latin typeface="IBM Plex Sans" panose="020B0503050203000203" pitchFamily="34" charset="77"/>
                <a:hlinkClick r:id="rId3"/>
              </a:rPr>
              <a:t>/</a:t>
            </a:r>
            <a:r>
              <a:rPr lang="en-US" sz="2400" dirty="0" err="1">
                <a:latin typeface="IBM Plex Sans" panose="020B0503050203000203" pitchFamily="34" charset="77"/>
                <a:hlinkClick r:id="rId3"/>
              </a:rPr>
              <a:t>jenni-hautojarvi</a:t>
            </a:r>
            <a:r>
              <a:rPr lang="en-US" sz="2400" dirty="0">
                <a:latin typeface="IBM Plex Sans" panose="020B0503050203000203" pitchFamily="34" charset="77"/>
                <a:hlinkClick r:id="rId3"/>
              </a:rPr>
              <a:t>/Watson-Assistant-Labs</a:t>
            </a:r>
            <a:endParaRPr lang="en-US" sz="2800" dirty="0">
              <a:latin typeface="IBM Plex Sans" panose="020B0503050203000203" pitchFamily="34" charset="77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E5BFA87-83AB-9B43-944E-E0B1FC2AC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59" y="0"/>
            <a:ext cx="4799141" cy="456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91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5666C-8AA5-E849-BF6B-F9DA4D6FD0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769CD2-4FF9-4A49-A0B7-7CC7020E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71450"/>
            <a:ext cx="8572500" cy="998220"/>
          </a:xfrm>
        </p:spPr>
        <p:txBody>
          <a:bodyPr/>
          <a:lstStyle/>
          <a:p>
            <a:r>
              <a:rPr lang="en-US" dirty="0"/>
              <a:t>Our vision: </a:t>
            </a:r>
            <a:r>
              <a:rPr lang="fi-FI" dirty="0"/>
              <a:t>For a </a:t>
            </a:r>
            <a:r>
              <a:rPr lang="fi-FI" dirty="0" err="1"/>
              <a:t>given</a:t>
            </a:r>
            <a:r>
              <a:rPr lang="fi-FI" dirty="0"/>
              <a:t> </a:t>
            </a:r>
            <a:r>
              <a:rPr lang="fi-FI" dirty="0" err="1"/>
              <a:t>company</a:t>
            </a:r>
            <a:r>
              <a:rPr lang="fi-FI" dirty="0"/>
              <a:t>, </a:t>
            </a:r>
            <a:r>
              <a:rPr lang="fi-FI" dirty="0" err="1"/>
              <a:t>their</a:t>
            </a:r>
            <a:r>
              <a:rPr lang="fi-FI" dirty="0"/>
              <a:t> </a:t>
            </a:r>
            <a:r>
              <a:rPr lang="fi-FI" dirty="0" err="1"/>
              <a:t>customers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/>
              <a:t>a </a:t>
            </a:r>
            <a:r>
              <a:rPr lang="fi-FI" dirty="0" err="1"/>
              <a:t>branded</a:t>
            </a:r>
            <a:r>
              <a:rPr lang="fi-FI" dirty="0"/>
              <a:t>, </a:t>
            </a:r>
            <a:r>
              <a:rPr lang="fi-FI" dirty="0" err="1"/>
              <a:t>trusted</a:t>
            </a:r>
            <a:r>
              <a:rPr lang="fi-FI" dirty="0"/>
              <a:t>, and </a:t>
            </a:r>
            <a:r>
              <a:rPr lang="fi-FI" dirty="0" err="1"/>
              <a:t>personalized</a:t>
            </a:r>
            <a:r>
              <a:rPr lang="fi-FI" dirty="0"/>
              <a:t> '</a:t>
            </a:r>
            <a:r>
              <a:rPr lang="fi-FI" b="1" dirty="0" err="1"/>
              <a:t>one</a:t>
            </a:r>
            <a:r>
              <a:rPr lang="fi-FI" b="1" dirty="0"/>
              <a:t> stop shop</a:t>
            </a:r>
            <a:r>
              <a:rPr lang="fi-FI" dirty="0"/>
              <a:t>’,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inbound</a:t>
            </a:r>
            <a:r>
              <a:rPr lang="fi-FI" dirty="0"/>
              <a:t> and </a:t>
            </a:r>
            <a:r>
              <a:rPr lang="fi-FI" dirty="0" err="1"/>
              <a:t>outbound</a:t>
            </a:r>
            <a:r>
              <a:rPr lang="fi-FI" dirty="0"/>
              <a:t> </a:t>
            </a:r>
            <a:r>
              <a:rPr lang="fi-FI" dirty="0" err="1"/>
              <a:t>communication</a:t>
            </a:r>
            <a:endParaRPr lang="en-US" sz="2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B5AD3-C1D2-9145-AF11-BFD3C2A0F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45" y="1714501"/>
            <a:ext cx="8477511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5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428625"/>
            <a:ext cx="3802774" cy="1714500"/>
          </a:xfrm>
        </p:spPr>
        <p:txBody>
          <a:bodyPr/>
          <a:lstStyle/>
          <a:p>
            <a:pPr defTabSz="304788">
              <a:defRPr/>
            </a:pPr>
            <a:r>
              <a:rPr lang="en-US" sz="2500" b="1" dirty="0">
                <a:latin typeface="IBM Plex Sans" charset="0"/>
                <a:ea typeface="IBM Plex Sans" charset="0"/>
                <a:cs typeface="IBM Plex Sans" charset="0"/>
              </a:rPr>
              <a:t>Key Use Cases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/>
          </p:nvPr>
        </p:nvSpPr>
        <p:spPr>
          <a:xfrm>
            <a:off x="6858000" y="2571750"/>
            <a:ext cx="2286000" cy="2571750"/>
          </a:xfrm>
        </p:spPr>
        <p:txBody>
          <a:bodyPr/>
          <a:lstStyle/>
          <a:p>
            <a:r>
              <a:rPr lang="en-US" sz="2000" b="1" spc="78" dirty="0">
                <a:solidFill>
                  <a:srgbClr val="FFFFFF"/>
                </a:solidFill>
                <a:sym typeface="Helvetica Neue Thin"/>
              </a:rPr>
              <a:t>Employee Productivity</a:t>
            </a:r>
            <a:endParaRPr lang="en-US" altLang="en-US" sz="2000" b="1" spc="78" dirty="0">
              <a:solidFill>
                <a:srgbClr val="FFFFFF"/>
              </a:solidFill>
              <a:sym typeface="Helvetica Neue for IBM" charset="0"/>
            </a:endParaRPr>
          </a:p>
          <a:p>
            <a:endParaRPr lang="en-US" altLang="en-US" sz="1200" dirty="0">
              <a:solidFill>
                <a:srgbClr val="FFFFFF"/>
              </a:solidFill>
              <a:sym typeface="Helvetica Neue for IBM" charset="0"/>
            </a:endParaRPr>
          </a:p>
          <a:p>
            <a:r>
              <a:rPr lang="en-US" altLang="en-US" sz="1125" dirty="0">
                <a:solidFill>
                  <a:srgbClr val="FFFFFF"/>
                </a:solidFill>
                <a:sym typeface="Helvetica Neue for IBM" charset="0"/>
              </a:rPr>
              <a:t>Simplify access to common questions and tasks through enterprise channels </a:t>
            </a:r>
            <a:r>
              <a:rPr lang="mr-IN" altLang="en-US" sz="1125" dirty="0">
                <a:solidFill>
                  <a:srgbClr val="FFFFFF"/>
                </a:solidFill>
                <a:sym typeface="Helvetica Neue for IBM" charset="0"/>
              </a:rPr>
              <a:t>–</a:t>
            </a:r>
            <a:r>
              <a:rPr lang="en-US" altLang="en-US" sz="1125" dirty="0">
                <a:solidFill>
                  <a:srgbClr val="FFFFFF"/>
                </a:solidFill>
                <a:sym typeface="Helvetica Neue for IBM" charset="0"/>
              </a:rPr>
              <a:t> often HR related.</a:t>
            </a:r>
          </a:p>
          <a:p>
            <a:endParaRPr lang="en-US" sz="12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2286000" y="2579538"/>
            <a:ext cx="2286000" cy="2571750"/>
          </a:xfrm>
        </p:spPr>
        <p:txBody>
          <a:bodyPr/>
          <a:lstStyle/>
          <a:p>
            <a:r>
              <a:rPr lang="en-US" sz="2000" b="1" spc="78" dirty="0">
                <a:solidFill>
                  <a:srgbClr val="FFFFFF"/>
                </a:solidFill>
                <a:sym typeface="Helvetica Neue for IBM" charset="0"/>
              </a:rPr>
              <a:t>Conversational Commerce 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sz="1125" dirty="0">
                <a:solidFill>
                  <a:srgbClr val="FFFFFF"/>
                </a:solidFill>
              </a:rPr>
              <a:t>Provide guided buying experience for prospective customers to purchase goods and services through the mobile or messaging channel of their choice.</a:t>
            </a:r>
          </a:p>
          <a:p>
            <a:endParaRPr lang="en-US" sz="2000" b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857750"/>
            <a:ext cx="717614" cy="285750"/>
          </a:xfrm>
          <a:prstGeom prst="rect">
            <a:avLst/>
          </a:prstGeom>
          <a:ln>
            <a:noFill/>
          </a:ln>
        </p:spPr>
      </p:pic>
      <p:grpSp>
        <p:nvGrpSpPr>
          <p:cNvPr id="16" name="Group 15"/>
          <p:cNvGrpSpPr/>
          <p:nvPr/>
        </p:nvGrpSpPr>
        <p:grpSpPr>
          <a:xfrm>
            <a:off x="1531622" y="4886338"/>
            <a:ext cx="7326634" cy="188339"/>
            <a:chOff x="1531620" y="4890834"/>
            <a:chExt cx="7326630" cy="18851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4101" y="4890834"/>
              <a:ext cx="354149" cy="143007"/>
            </a:xfrm>
            <a:prstGeom prst="rect">
              <a:avLst/>
            </a:prstGeom>
          </p:spPr>
        </p:pic>
        <p:sp>
          <p:nvSpPr>
            <p:cNvPr id="19" name="Footer Placeholder 3"/>
            <p:cNvSpPr txBox="1">
              <a:spLocks/>
            </p:cNvSpPr>
            <p:nvPr userDrawn="1"/>
          </p:nvSpPr>
          <p:spPr>
            <a:xfrm>
              <a:off x="1531620" y="4942313"/>
              <a:ext cx="773709" cy="137033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99" dirty="0">
                  <a:solidFill>
                    <a:srgbClr val="000000">
                      <a:alpha val="60000"/>
                    </a:srgbClr>
                  </a:solidFill>
                  <a:latin typeface="Arial Regular" charset="0"/>
                </a:rPr>
                <a:t>© 2017 IBM Corporation</a:t>
              </a:r>
            </a:p>
          </p:txBody>
        </p:sp>
      </p:grpSp>
      <p:sp>
        <p:nvSpPr>
          <p:cNvPr id="21" name="Slide Number Placeholder 2"/>
          <p:cNvSpPr txBox="1">
            <a:spLocks/>
          </p:cNvSpPr>
          <p:nvPr/>
        </p:nvSpPr>
        <p:spPr>
          <a:xfrm>
            <a:off x="285751" y="4933620"/>
            <a:ext cx="337568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fld id="{3FD999D4-B456-9943-89B7-30D56181CE18}" type="slidenum">
              <a:rPr lang="en-US" sz="699">
                <a:solidFill>
                  <a:srgbClr val="000000"/>
                </a:solidFill>
                <a:latin typeface="Arial Regular" charset="0"/>
              </a:rPr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 sz="699" dirty="0">
              <a:solidFill>
                <a:srgbClr val="000000"/>
              </a:solidFill>
              <a:latin typeface="Arial Regular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531621" y="4886338"/>
            <a:ext cx="7326469" cy="188339"/>
            <a:chOff x="1531620" y="4890834"/>
            <a:chExt cx="7326468" cy="188512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4264" y="4890834"/>
              <a:ext cx="353824" cy="143007"/>
            </a:xfrm>
            <a:prstGeom prst="rect">
              <a:avLst/>
            </a:prstGeom>
          </p:spPr>
        </p:pic>
        <p:sp>
          <p:nvSpPr>
            <p:cNvPr id="24" name="Footer Placeholder 3"/>
            <p:cNvSpPr txBox="1">
              <a:spLocks/>
            </p:cNvSpPr>
            <p:nvPr userDrawn="1"/>
          </p:nvSpPr>
          <p:spPr>
            <a:xfrm>
              <a:off x="1531620" y="4942313"/>
              <a:ext cx="773709" cy="137033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99" dirty="0">
                  <a:solidFill>
                    <a:srgbClr val="FFFFFF">
                      <a:alpha val="60000"/>
                    </a:srgbClr>
                  </a:solidFill>
                  <a:latin typeface="Arial Regular" charset="0"/>
                </a:rPr>
                <a:t>© 2017 IBM Corporation</a:t>
              </a:r>
            </a:p>
          </p:txBody>
        </p:sp>
      </p:grpSp>
      <p:sp>
        <p:nvSpPr>
          <p:cNvPr id="26" name="Slide Number Placeholder 2"/>
          <p:cNvSpPr txBox="1">
            <a:spLocks/>
          </p:cNvSpPr>
          <p:nvPr/>
        </p:nvSpPr>
        <p:spPr>
          <a:xfrm>
            <a:off x="285751" y="4933620"/>
            <a:ext cx="337568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fld id="{3FD999D4-B456-9943-89B7-30D56181CE18}" type="slidenum">
              <a:rPr lang="en-US" sz="699">
                <a:solidFill>
                  <a:srgbClr val="FFFFFF"/>
                </a:solidFill>
                <a:latin typeface="Arial Regular" charset="0"/>
              </a:rPr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 sz="699" dirty="0">
              <a:solidFill>
                <a:srgbClr val="FFFFFF"/>
              </a:solidFill>
              <a:latin typeface="Arial Regular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857750"/>
            <a:ext cx="717614" cy="28575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571500" y="4937286"/>
            <a:ext cx="1695844" cy="137857"/>
            <a:chOff x="914400" y="7899655"/>
            <a:chExt cx="2713350" cy="220571"/>
          </a:xfrm>
        </p:grpSpPr>
        <p:sp>
          <p:nvSpPr>
            <p:cNvPr id="3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99" dirty="0">
                  <a:solidFill>
                    <a:srgbClr val="000000">
                      <a:alpha val="60000"/>
                    </a:srgbClr>
                  </a:solidFill>
                  <a:latin typeface="Arial Regular" charset="0"/>
                </a:rPr>
                <a:t>©</a:t>
              </a:r>
              <a:r>
                <a:rPr lang="en-US" sz="250" dirty="0">
                  <a:solidFill>
                    <a:srgbClr val="000000">
                      <a:alpha val="60000"/>
                    </a:srgbClr>
                  </a:solidFill>
                  <a:latin typeface="Arial Regular" charset="0"/>
                </a:rPr>
                <a:t> </a:t>
              </a:r>
              <a:r>
                <a:rPr lang="en-US" sz="499" dirty="0">
                  <a:solidFill>
                    <a:srgbClr val="000000">
                      <a:alpha val="60000"/>
                    </a:srgbClr>
                  </a:solidFill>
                  <a:latin typeface="Arial Regular" charset="0"/>
                </a:rPr>
                <a:t>2018 IBM Corporation               </a:t>
              </a:r>
            </a:p>
          </p:txBody>
        </p:sp>
        <p:sp>
          <p:nvSpPr>
            <p:cNvPr id="3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99" dirty="0">
                  <a:solidFill>
                    <a:srgbClr val="000000">
                      <a:alpha val="60000"/>
                    </a:srgbClr>
                  </a:solidFill>
                  <a:latin typeface="Arial Regular" charset="0"/>
                  <a:cs typeface="Arial Regular" charset="0"/>
                </a:rPr>
                <a:t> </a:t>
              </a:r>
              <a:fld id="{7C9968D1-C8E5-4FE3-AED4-7D4518C301B3}" type="datetime3">
                <a:rPr lang="en-US" sz="499">
                  <a:solidFill>
                    <a:srgbClr val="000000">
                      <a:alpha val="60000"/>
                    </a:srgbClr>
                  </a:solidFill>
                  <a:latin typeface="Arial Regular" charset="0"/>
                  <a:cs typeface="Arial Regular" charset="0"/>
                </a:rPr>
                <a:pPr defTabSz="6858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t>20 November 2019</a:t>
              </a:fld>
              <a:endParaRPr lang="en-US" sz="499" dirty="0">
                <a:solidFill>
                  <a:srgbClr val="000000">
                    <a:alpha val="60000"/>
                  </a:srgbClr>
                </a:solidFill>
                <a:latin typeface="Arial Regular" charset="0"/>
                <a:cs typeface="Arial Regular" charset="0"/>
              </a:endParaRPr>
            </a:p>
          </p:txBody>
        </p:sp>
      </p:grpSp>
      <p:sp>
        <p:nvSpPr>
          <p:cNvPr id="33" name="Slide Number Placeholder 2"/>
          <p:cNvSpPr txBox="1">
            <a:spLocks/>
          </p:cNvSpPr>
          <p:nvPr/>
        </p:nvSpPr>
        <p:spPr>
          <a:xfrm>
            <a:off x="284287" y="4933620"/>
            <a:ext cx="204924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fld id="{3FD999D4-B456-9943-89B7-30D56181CE18}" type="slidenum">
              <a:rPr lang="en-US" sz="500">
                <a:solidFill>
                  <a:srgbClr val="000000"/>
                </a:solidFill>
                <a:latin typeface="Arial Regular" charset="0"/>
              </a:rPr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 sz="500" dirty="0">
              <a:solidFill>
                <a:srgbClr val="000000"/>
              </a:solidFill>
              <a:latin typeface="Arial Regular" charset="0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2865D09-50B1-5447-AF2D-F42652018DA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5EEF4647-822D-9A46-B00F-F3F8A25EF5A9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C987A00-CEE7-4E42-81F1-11541152A5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71752"/>
            <a:ext cx="2285834" cy="25717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CA44693-A5A6-4A4F-A2FC-0423A6CB56D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835" y="2571749"/>
            <a:ext cx="2286167" cy="257175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AF57BF-11F7-964C-8457-B543BF47CF4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78"/>
          <a:stretch/>
        </p:blipFill>
        <p:spPr>
          <a:xfrm>
            <a:off x="6854831" y="-28575"/>
            <a:ext cx="2286002" cy="260032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31ED20F-9028-0A43-9D11-7CB355B8846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sz="2000" b="1" spc="78" dirty="0">
                <a:solidFill>
                  <a:srgbClr val="FFFFFF"/>
                </a:solidFill>
                <a:sym typeface="Helvetica Neue Thin"/>
              </a:rPr>
              <a:t>Customer Care</a:t>
            </a:r>
          </a:p>
          <a:p>
            <a:endParaRPr lang="en-US" b="1" spc="78" dirty="0">
              <a:solidFill>
                <a:srgbClr val="FFFFFF"/>
              </a:solidFill>
              <a:sym typeface="Helvetica Neue Thin"/>
            </a:endParaRPr>
          </a:p>
          <a:p>
            <a:r>
              <a:rPr lang="en-US" sz="1125" dirty="0">
                <a:solidFill>
                  <a:srgbClr val="FFFFFF"/>
                </a:solidFill>
              </a:rPr>
              <a:t>Through the Watson Assistant, IBM can decrease call center operations cost, while improving the customer experience and developing new revenue streams.</a:t>
            </a:r>
            <a:endParaRPr lang="en-US" sz="1125" b="1" spc="78" dirty="0">
              <a:solidFill>
                <a:srgbClr val="FFFFFF"/>
              </a:solidFill>
              <a:sym typeface="Helvetica Neue Thin"/>
            </a:endParaRP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23224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8BDC-0C32-2B46-826A-336DD4C64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2750" b="1" dirty="0"/>
              <a:t>Key </a:t>
            </a:r>
            <a:r>
              <a:rPr lang="fi-FI" sz="2750" b="1" dirty="0" err="1"/>
              <a:t>Benefits</a:t>
            </a:r>
            <a:endParaRPr lang="fi-FI" sz="275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76569-9934-8A45-BDBD-3CAD811BF4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F51F79-D145-E149-BE2D-1F25E06E9E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E9626-B5C1-274E-A84C-18891EB6010E}"/>
              </a:ext>
            </a:extLst>
          </p:cNvPr>
          <p:cNvSpPr txBox="1"/>
          <p:nvPr/>
        </p:nvSpPr>
        <p:spPr>
          <a:xfrm>
            <a:off x="252074" y="1764132"/>
            <a:ext cx="809625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  <a:latin typeface="IBM Plex Sans"/>
              </a:rPr>
              <a:t>Improve User Experience</a:t>
            </a: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500" b="1" dirty="0">
              <a:solidFill>
                <a:srgbClr val="FFFFFF">
                  <a:lumMod val="85000"/>
                </a:srgbClr>
              </a:solidFill>
              <a:latin typeface="IBM Plex Sans"/>
            </a:endParaRP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4" dirty="0">
                <a:solidFill>
                  <a:srgbClr val="FFFFFF">
                    <a:lumMod val="85000"/>
                  </a:srgbClr>
                </a:solidFill>
                <a:latin typeface="IBM Plex Sans"/>
              </a:rPr>
              <a:t>Respond to customers by avoiding ‘wait’ queues, make self service available 24/7 while providing a consistent brand experience to your customers.</a:t>
            </a: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844" dirty="0">
              <a:solidFill>
                <a:srgbClr val="FFFFFF"/>
              </a:solidFill>
              <a:latin typeface="IBM Plex Sans"/>
            </a:endParaRP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  <a:latin typeface="IBM Plex Sans"/>
              </a:rPr>
              <a:t>Lower Operating Costs</a:t>
            </a: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500" b="1" dirty="0">
              <a:solidFill>
                <a:srgbClr val="FFFFFF">
                  <a:lumMod val="85000"/>
                </a:srgbClr>
              </a:solidFill>
              <a:latin typeface="IBM Plex Sans"/>
            </a:endParaRP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4" dirty="0">
                <a:solidFill>
                  <a:srgbClr val="FFFFFF">
                    <a:lumMod val="85000"/>
                  </a:srgbClr>
                </a:solidFill>
                <a:latin typeface="IBM Plex Sans"/>
              </a:rPr>
              <a:t>Through Watson Assistant, IBM can decrease call center operation costs through self service and deflection of incoming queries.</a:t>
            </a: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844" dirty="0">
              <a:solidFill>
                <a:srgbClr val="FFFFFF"/>
              </a:solidFill>
              <a:latin typeface="IBM Plex Sans"/>
            </a:endParaRP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  <a:latin typeface="IBM Plex Sans"/>
              </a:rPr>
              <a:t>Generate New Revenue Streams</a:t>
            </a: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500" b="1" dirty="0">
              <a:solidFill>
                <a:srgbClr val="1C72FB"/>
              </a:solidFill>
              <a:latin typeface="IBM Plex Sans"/>
            </a:endParaRP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4" dirty="0">
                <a:solidFill>
                  <a:srgbClr val="FFFFFF">
                    <a:lumMod val="85000"/>
                  </a:srgbClr>
                </a:solidFill>
                <a:latin typeface="IBM Plex Sans"/>
              </a:rPr>
              <a:t>Leverage Next Best Action to upsell and drive additional revenue.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8347B6-3B24-744B-B9F5-19157C46F6A7}"/>
              </a:ext>
            </a:extLst>
          </p:cNvPr>
          <p:cNvCxnSpPr>
            <a:cxnSpLocks/>
          </p:cNvCxnSpPr>
          <p:nvPr/>
        </p:nvCxnSpPr>
        <p:spPr>
          <a:xfrm>
            <a:off x="333377" y="2652832"/>
            <a:ext cx="8095972" cy="0"/>
          </a:xfrm>
          <a:prstGeom prst="line">
            <a:avLst/>
          </a:prstGeom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362E04-8C7C-8F4B-A2A2-C8359D67C844}"/>
              </a:ext>
            </a:extLst>
          </p:cNvPr>
          <p:cNvCxnSpPr/>
          <p:nvPr/>
        </p:nvCxnSpPr>
        <p:spPr>
          <a:xfrm>
            <a:off x="333377" y="3584929"/>
            <a:ext cx="8095972" cy="0"/>
          </a:xfrm>
          <a:prstGeom prst="line">
            <a:avLst/>
          </a:prstGeom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352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0"/>
          <p:cNvSpPr>
            <a:spLocks/>
          </p:cNvSpPr>
          <p:nvPr/>
        </p:nvSpPr>
        <p:spPr bwMode="auto">
          <a:xfrm>
            <a:off x="1373983" y="2333627"/>
            <a:ext cx="2069306" cy="73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4" tIns="34282" rIns="68564" bIns="34282"/>
          <a:lstStyle>
            <a:lvl1pPr>
              <a:spcBef>
                <a:spcPct val="60000"/>
              </a:spcBef>
              <a:buChar char="•"/>
              <a:defRPr sz="32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40000"/>
              </a:spcBef>
              <a:buClr>
                <a:srgbClr val="1562AE"/>
              </a:buClr>
              <a:buFont typeface="Arial" panose="020B0604020202020204" pitchFamily="34" charset="0"/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buClr>
                <a:srgbClr val="1562AE"/>
              </a:buClr>
              <a:buFont typeface="Univers" pitchFamily="34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buClr>
                <a:srgbClr val="1562AE"/>
              </a:buClr>
              <a:buFont typeface="Wingdings" panose="05000000000000000000" pitchFamily="2" charset="2"/>
              <a:buChar char="Ø"/>
              <a:defRPr sz="16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defTabSz="51435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altLang="en-US" sz="1050" dirty="0">
              <a:solidFill>
                <a:srgbClr val="5F5D5E"/>
              </a:solidFill>
              <a:latin typeface="IBM Plex Sans" panose="020B0503050203000203" pitchFamily="34" charset="77"/>
              <a:ea typeface="ＭＳ Ｐゴシック" panose="020B0600070205080204" pitchFamily="34" charset="-128"/>
            </a:endParaRPr>
          </a:p>
        </p:txBody>
      </p:sp>
      <p:sp>
        <p:nvSpPr>
          <p:cNvPr id="13" name="Text Placeholder 50"/>
          <p:cNvSpPr>
            <a:spLocks/>
          </p:cNvSpPr>
          <p:nvPr/>
        </p:nvSpPr>
        <p:spPr bwMode="auto">
          <a:xfrm>
            <a:off x="1372791" y="3293271"/>
            <a:ext cx="2070497" cy="1403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4" tIns="34282" rIns="68564" bIns="34282"/>
          <a:lstStyle>
            <a:lvl1pPr>
              <a:spcBef>
                <a:spcPct val="60000"/>
              </a:spcBef>
              <a:buChar char="•"/>
              <a:defRPr sz="32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40000"/>
              </a:spcBef>
              <a:buClr>
                <a:srgbClr val="1562AE"/>
              </a:buClr>
              <a:buFont typeface="Arial" panose="020B0604020202020204" pitchFamily="34" charset="0"/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buClr>
                <a:srgbClr val="1562AE"/>
              </a:buClr>
              <a:buFont typeface="Univers" pitchFamily="34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buClr>
                <a:srgbClr val="1562AE"/>
              </a:buClr>
              <a:buFont typeface="Wingdings" panose="05000000000000000000" pitchFamily="2" charset="2"/>
              <a:buChar char="Ø"/>
              <a:defRPr sz="16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defTabSz="51435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altLang="en-US" sz="1050" dirty="0">
              <a:solidFill>
                <a:srgbClr val="5F5D5E"/>
              </a:solidFill>
              <a:latin typeface="IBM Plex Sans" panose="020B0503050203000203" pitchFamily="34" charset="77"/>
              <a:ea typeface="ＭＳ Ｐゴシック" panose="020B0600070205080204" pitchFamily="34" charset="-12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B32AF0-627E-D24C-A39D-0D321BBF69D9}"/>
              </a:ext>
            </a:extLst>
          </p:cNvPr>
          <p:cNvGrpSpPr>
            <a:grpSpLocks noChangeAspect="1"/>
          </p:cNvGrpSpPr>
          <p:nvPr/>
        </p:nvGrpSpPr>
        <p:grpSpPr>
          <a:xfrm>
            <a:off x="1" y="0"/>
            <a:ext cx="4582010" cy="5143500"/>
            <a:chOff x="0" y="0"/>
            <a:chExt cx="6109347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ADE89C-11A7-9048-AE82-D172F22A93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0" y="0"/>
              <a:ext cx="6109347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45BFFC-9A12-484F-BA90-B8F15993CC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3534" y="3328591"/>
              <a:ext cx="3659563" cy="231127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70E387-9808-A84A-82C4-B29CADCE88B6}"/>
                </a:ext>
              </a:extLst>
            </p:cNvPr>
            <p:cNvSpPr/>
            <p:nvPr/>
          </p:nvSpPr>
          <p:spPr>
            <a:xfrm>
              <a:off x="860393" y="3410125"/>
              <a:ext cx="19529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fi-FI" sz="844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-10010" y="0"/>
            <a:ext cx="4582010" cy="5154294"/>
          </a:xfrm>
          <a:prstGeom prst="rect">
            <a:avLst/>
          </a:prstGeom>
          <a:gradFill>
            <a:gsLst>
              <a:gs pos="0">
                <a:srgbClr val="FF6C14">
                  <a:alpha val="25000"/>
                </a:srgbClr>
              </a:gs>
              <a:gs pos="53000">
                <a:srgbClr val="FF6C14">
                  <a:alpha val="0"/>
                </a:srgbClr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noAutofit/>
          </a:bodyPr>
          <a:lstStyle/>
          <a:p>
            <a:pPr defTabSz="305384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25" kern="0">
              <a:solidFill>
                <a:prstClr val="white"/>
              </a:solidFill>
              <a:latin typeface="IBM Plex Sans" panose="020B0503050203000203" pitchFamily="34" charset="77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" name="image2.png">
            <a:extLst>
              <a:ext uri="{FF2B5EF4-FFF2-40B4-BE49-F238E27FC236}">
                <a16:creationId xmlns:a16="http://schemas.microsoft.com/office/drawing/2014/main" id="{3D07A7E4-A4F0-1F4C-9680-30D184EA5E8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0186" y="4815432"/>
            <a:ext cx="363838" cy="14598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hlinkClick r:id="rId6"/>
            <a:extLst>
              <a:ext uri="{FF2B5EF4-FFF2-40B4-BE49-F238E27FC236}">
                <a16:creationId xmlns:a16="http://schemas.microsoft.com/office/drawing/2014/main" id="{2060C9C3-25AE-6F4A-ABAE-E05456ECADAB}"/>
              </a:ext>
            </a:extLst>
          </p:cNvPr>
          <p:cNvSpPr/>
          <p:nvPr/>
        </p:nvSpPr>
        <p:spPr>
          <a:xfrm>
            <a:off x="275398" y="182082"/>
            <a:ext cx="1348446" cy="222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i-FI" sz="844" b="1" dirty="0">
                <a:solidFill>
                  <a:prstClr val="white"/>
                </a:solidFill>
                <a:latin typeface="IBM Plex Sans" panose="020B050305020300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 </a:t>
            </a:r>
            <a:r>
              <a:rPr lang="fi-FI" sz="844" b="1" dirty="0" err="1">
                <a:solidFill>
                  <a:prstClr val="white"/>
                </a:solidFill>
                <a:latin typeface="IBM Plex Sans" panose="020B050305020300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</a:t>
            </a:r>
            <a:r>
              <a:rPr lang="fi-FI" sz="844" b="1" dirty="0">
                <a:solidFill>
                  <a:prstClr val="white"/>
                </a:solidFill>
                <a:latin typeface="IBM Plex Sans" panose="020B050305020300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 </a:t>
            </a:r>
            <a:r>
              <a:rPr lang="fi-FI" sz="844" b="1" dirty="0" err="1">
                <a:solidFill>
                  <a:prstClr val="white"/>
                </a:solidFill>
                <a:latin typeface="IBM Plex Sans" panose="020B050305020300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IBM.com</a:t>
            </a:r>
            <a:endParaRPr lang="fi-FI" sz="844" b="1" dirty="0">
              <a:solidFill>
                <a:prstClr val="white"/>
              </a:solidFill>
              <a:latin typeface="IBM Plex Sans" panose="020B0503050203000203" pitchFamily="34" charset="77"/>
            </a:endParaRPr>
          </a:p>
        </p:txBody>
      </p:sp>
      <p:sp>
        <p:nvSpPr>
          <p:cNvPr id="7" name="Text Placeholder 50"/>
          <p:cNvSpPr>
            <a:spLocks noGrp="1"/>
          </p:cNvSpPr>
          <p:nvPr>
            <p:ph type="body" sz="quarter" idx="4294967295"/>
          </p:nvPr>
        </p:nvSpPr>
        <p:spPr>
          <a:xfrm>
            <a:off x="3804560" y="1843396"/>
            <a:ext cx="2395182" cy="2972036"/>
          </a:xfrm>
          <a:prstGeom prst="rect">
            <a:avLst/>
          </a:prstGeom>
          <a:solidFill>
            <a:srgbClr val="FF6C14"/>
          </a:solidFill>
          <a:ln w="9525">
            <a:noFill/>
          </a:ln>
        </p:spPr>
        <p:txBody>
          <a:bodyPr vert="horz" wrap="square" lIns="162000" tIns="162000" rIns="162000" bIns="162000" rtlCol="0">
            <a:no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altLang="en-US" sz="1200" b="1" dirty="0">
                <a:solidFill>
                  <a:schemeClr val="bg1"/>
                </a:solidFill>
                <a:latin typeface="IBM Plex Sans" panose="020B0503050203000203" pitchFamily="34" charset="77"/>
              </a:rPr>
              <a:t>Improved customer service</a:t>
            </a: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25" dirty="0" err="1">
                <a:solidFill>
                  <a:schemeClr val="bg1"/>
                </a:solidFill>
                <a:latin typeface="IBM Plex Sans" panose="020B0503050203000203" pitchFamily="34" charset="77"/>
              </a:rPr>
              <a:t>Opotti</a:t>
            </a:r>
            <a:r>
              <a:rPr lang="en-US" altLang="en-US" sz="1125" dirty="0">
                <a:solidFill>
                  <a:schemeClr val="bg1"/>
                </a:solidFill>
                <a:latin typeface="IBM Plex Sans" panose="020B0503050203000203" pitchFamily="34" charset="77"/>
              </a:rPr>
              <a:t> responds to user interactions in seconds and frees up customer agents’ time for more complex cases requiring emotional intelligence.</a:t>
            </a: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050" b="1" dirty="0">
              <a:solidFill>
                <a:schemeClr val="bg1"/>
              </a:solidFill>
              <a:latin typeface="IBM Plex Sans" panose="020B0503050203000203" pitchFamily="34" charset="77"/>
            </a:endParaRP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altLang="en-US" sz="1200" b="1" dirty="0">
                <a:solidFill>
                  <a:schemeClr val="bg1"/>
                </a:solidFill>
                <a:latin typeface="IBM Plex Sans" panose="020B0503050203000203" pitchFamily="34" charset="77"/>
              </a:rPr>
              <a:t>Increased operational efficiency</a:t>
            </a: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25" dirty="0" err="1">
                <a:solidFill>
                  <a:schemeClr val="bg1"/>
                </a:solidFill>
                <a:latin typeface="IBM Plex Sans" panose="020B0503050203000203" pitchFamily="34" charset="77"/>
              </a:rPr>
              <a:t>Opotti</a:t>
            </a:r>
            <a:r>
              <a:rPr lang="en-US" altLang="en-US" sz="1125" dirty="0">
                <a:solidFill>
                  <a:schemeClr val="bg1"/>
                </a:solidFill>
                <a:latin typeface="IBM Plex Sans" panose="020B0503050203000203" pitchFamily="34" charset="77"/>
              </a:rPr>
              <a:t> can help countless number of customers simultaneously, therefore minimizing queues and enabling OP to scale their chat channel without having to increase the size of their customer service team.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94347" y="1843396"/>
            <a:ext cx="2395182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>
              <a:lnSpc>
                <a:spcPct val="100000"/>
              </a:lnSpc>
            </a:pPr>
            <a:r>
              <a:rPr lang="en-US" altLang="en-US" sz="1050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To meet the growing demand of strategically important chat channel, OP and IBM developed a virtual agent for banking to handle incoming customer inquiries. </a:t>
            </a:r>
            <a:r>
              <a:rPr lang="en-US" altLang="en-US" sz="1050" dirty="0" err="1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Opotti</a:t>
            </a:r>
            <a:r>
              <a:rPr lang="en-US" altLang="en-US" sz="1050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 enables customers to interact with natural language in Finnish, and get their issues resolved in no time.</a:t>
            </a:r>
          </a:p>
          <a:p>
            <a:pPr defTabSz="514350">
              <a:lnSpc>
                <a:spcPct val="100000"/>
              </a:lnSpc>
            </a:pPr>
            <a:endParaRPr lang="en-US" altLang="en-US" sz="1050" dirty="0">
              <a:solidFill>
                <a:srgbClr val="000000"/>
              </a:solidFill>
              <a:latin typeface="IBM Plex Sans" panose="020B0503050203000203" pitchFamily="34" charset="77"/>
              <a:ea typeface="ＭＳ Ｐゴシック" panose="020B0600070205080204" pitchFamily="34" charset="-128"/>
            </a:endParaRPr>
          </a:p>
          <a:p>
            <a:pPr defTabSz="514350">
              <a:lnSpc>
                <a:spcPct val="100000"/>
              </a:lnSpc>
            </a:pPr>
            <a:r>
              <a:rPr lang="en-US" altLang="en-US" sz="1050" dirty="0" err="1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Opotti</a:t>
            </a:r>
            <a:r>
              <a:rPr lang="en-US" altLang="en-US" sz="1050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 has learned up to 1,000 answers in multiple areas e.g. accounts, payments, loans, investments, and online services. The basis for </a:t>
            </a:r>
            <a:r>
              <a:rPr lang="en-US" altLang="en-US" sz="1050" dirty="0" err="1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Opotti’s</a:t>
            </a:r>
            <a:r>
              <a:rPr lang="en-US" altLang="en-US" sz="1050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 Agile development was a customer oriented approach which emphasized seamless cooperation between </a:t>
            </a:r>
            <a:r>
              <a:rPr lang="en-US" altLang="en-US" sz="1050" dirty="0" err="1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Opotti</a:t>
            </a:r>
            <a:r>
              <a:rPr lang="en-US" altLang="en-US" sz="1050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 and his human colleagues.</a:t>
            </a:r>
            <a:endParaRPr lang="en-US" sz="1050" dirty="0">
              <a:solidFill>
                <a:srgbClr val="000000">
                  <a:lumMod val="65000"/>
                  <a:lumOff val="35000"/>
                </a:srgbClr>
              </a:solidFill>
              <a:latin typeface="IBM Plex Sans" panose="020B0503050203000203" pitchFamily="34" charset="77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69842" y="476035"/>
            <a:ext cx="359611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>
              <a:lnSpc>
                <a:spcPct val="100000"/>
              </a:lnSpc>
            </a:pPr>
            <a:r>
              <a:rPr lang="en-US" sz="3000" b="1" dirty="0" err="1">
                <a:solidFill>
                  <a:srgbClr val="FF6C14"/>
                </a:solidFill>
                <a:latin typeface="IBM Plex Sans" panose="020B0503050203000203" pitchFamily="34" charset="77"/>
                <a:cs typeface="Arial" panose="020B0604020202020204" pitchFamily="34" charset="0"/>
              </a:rPr>
              <a:t>Opotti</a:t>
            </a:r>
            <a:r>
              <a:rPr lang="en-US" sz="3000" b="1" dirty="0">
                <a:solidFill>
                  <a:srgbClr val="FF6C14"/>
                </a:solidFill>
                <a:latin typeface="IBM Plex Sans" panose="020B0503050203000203" pitchFamily="34" charset="77"/>
                <a:cs typeface="Arial" panose="020B0604020202020204" pitchFamily="34" charset="0"/>
              </a:rPr>
              <a:t> Chatbot</a:t>
            </a:r>
          </a:p>
          <a:p>
            <a:pPr defTabSz="514350">
              <a:lnSpc>
                <a:spcPct val="100000"/>
              </a:lnSpc>
              <a:spcAft>
                <a:spcPts val="450"/>
              </a:spcAft>
            </a:pPr>
            <a:r>
              <a:rPr lang="en-GB" sz="1500" dirty="0">
                <a:solidFill>
                  <a:srgbClr val="000000">
                    <a:lumMod val="65000"/>
                    <a:lumOff val="35000"/>
                  </a:srgbClr>
                </a:solidFill>
                <a:latin typeface="IBM Plex Sans" panose="020B0503050203000203" pitchFamily="34" charset="77"/>
                <a:cs typeface="Arial" panose="020B0604020202020204" pitchFamily="34" charset="0"/>
              </a:rPr>
              <a:t>OP Financial Group is enhancing customer experience at scale </a:t>
            </a:r>
            <a:br>
              <a:rPr lang="en-GB" sz="1500" dirty="0">
                <a:solidFill>
                  <a:srgbClr val="000000">
                    <a:lumMod val="65000"/>
                    <a:lumOff val="35000"/>
                  </a:srgbClr>
                </a:solidFill>
                <a:latin typeface="IBM Plex Sans" panose="020B0503050203000203" pitchFamily="34" charset="77"/>
                <a:cs typeface="Arial" panose="020B0604020202020204" pitchFamily="34" charset="0"/>
              </a:rPr>
            </a:br>
            <a:r>
              <a:rPr lang="en-GB" sz="1500" dirty="0">
                <a:solidFill>
                  <a:srgbClr val="000000">
                    <a:lumMod val="65000"/>
                    <a:lumOff val="35000"/>
                  </a:srgbClr>
                </a:solidFill>
                <a:latin typeface="IBM Plex Sans" panose="020B0503050203000203" pitchFamily="34" charset="77"/>
                <a:cs typeface="Arial" panose="020B0604020202020204" pitchFamily="34" charset="0"/>
              </a:rPr>
              <a:t>with an AI-powered chatbot.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13924C-3D55-3341-88B9-6349AAD0140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5573" y="4750148"/>
            <a:ext cx="276554" cy="2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824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E83DB20-A33B-4B4A-A617-9FB0627E0B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" t="5569" r="16825" b="10802"/>
          <a:stretch/>
        </p:blipFill>
        <p:spPr>
          <a:xfrm>
            <a:off x="-2380" y="2"/>
            <a:ext cx="9146381" cy="51490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C8AF80-86FF-8A48-B94D-E13426CB397E}"/>
              </a:ext>
            </a:extLst>
          </p:cNvPr>
          <p:cNvSpPr/>
          <p:nvPr/>
        </p:nvSpPr>
        <p:spPr>
          <a:xfrm>
            <a:off x="3066" y="1"/>
            <a:ext cx="5026134" cy="5149061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i-FI" sz="1250" dirty="0">
              <a:solidFill>
                <a:srgbClr val="051243"/>
              </a:solidFill>
              <a:latin typeface="IBM Plex Sans" panose="020B050305000000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6133B-8457-5341-9DC3-4E8D8827DE9D}"/>
              </a:ext>
            </a:extLst>
          </p:cNvPr>
          <p:cNvSpPr txBox="1"/>
          <p:nvPr/>
        </p:nvSpPr>
        <p:spPr>
          <a:xfrm>
            <a:off x="371475" y="428626"/>
            <a:ext cx="4400550" cy="3794629"/>
          </a:xfrm>
          <a:prstGeom prst="rect">
            <a:avLst/>
          </a:prstGeom>
        </p:spPr>
        <p:txBody>
          <a:bodyPr wrap="square" lIns="57150" tIns="28575" rIns="57150" bIns="28575" rtlCol="0">
            <a:spAutoFit/>
          </a:bodyPr>
          <a:lstStyle/>
          <a:p>
            <a:r>
              <a:rPr lang="en-US" sz="2250" b="1" dirty="0">
                <a:solidFill>
                  <a:srgbClr val="000000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Watson helps car owners </a:t>
            </a:r>
            <a:r>
              <a:rPr lang="en-US" sz="2250" dirty="0">
                <a:solidFill>
                  <a:srgbClr val="000000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quickly and easily access accurate information about their vehicles</a:t>
            </a:r>
            <a:endParaRPr lang="en-US" sz="2500" b="1" dirty="0">
              <a:solidFill>
                <a:srgbClr val="000000"/>
              </a:solidFill>
              <a:latin typeface="IBM Plex Sans" panose="020B0503050203000203" pitchFamily="34" charset="77"/>
              <a:ea typeface="Helvetica Neue" charset="0"/>
              <a:cs typeface="Helvetica Neue" charset="0"/>
            </a:endParaRPr>
          </a:p>
          <a:p>
            <a:endParaRPr lang="en-US" sz="1500" dirty="0">
              <a:solidFill>
                <a:srgbClr val="000000"/>
              </a:solidFill>
              <a:latin typeface="IBM Plex Sans" panose="020B0503050203000203" pitchFamily="34" charset="77"/>
              <a:ea typeface="Helvetica Neue" charset="0"/>
              <a:cs typeface="Helvetica Neue" charset="0"/>
            </a:endParaRPr>
          </a:p>
          <a:p>
            <a:pPr>
              <a:spcAft>
                <a:spcPts val="750"/>
              </a:spcAft>
            </a:pPr>
            <a:r>
              <a:rPr lang="en-US" sz="1250" b="1" dirty="0">
                <a:solidFill>
                  <a:srgbClr val="1793A3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Daimler AG and IBM have jointly developed the virtual assistant, “Ask Mercedes,”</a:t>
            </a:r>
            <a:r>
              <a:rPr lang="en-US" sz="1250" dirty="0">
                <a:solidFill>
                  <a:srgbClr val="000000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 based on IBM Watson conversational technology and the IBM Cloud. Mercedes’ goal is to ensure that all drivers are able to quickly and easily access accurate information about their vehicles.</a:t>
            </a:r>
            <a:endParaRPr lang="en-US" sz="1250" b="1" dirty="0">
              <a:solidFill>
                <a:srgbClr val="F5781D"/>
              </a:solidFill>
              <a:latin typeface="IBM Plex Sans" panose="020B0503050203000203" pitchFamily="34" charset="77"/>
              <a:ea typeface="Helvetica Neue" charset="0"/>
              <a:cs typeface="Helvetica Neue" charset="0"/>
            </a:endParaRPr>
          </a:p>
          <a:p>
            <a:pPr>
              <a:spcAft>
                <a:spcPts val="750"/>
              </a:spcAft>
            </a:pPr>
            <a:r>
              <a:rPr lang="en-US" sz="1250" b="1" dirty="0">
                <a:solidFill>
                  <a:srgbClr val="1793A3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Users can pose questions specifically about their vehicle, </a:t>
            </a:r>
            <a:r>
              <a:rPr lang="en-US" sz="1250" dirty="0">
                <a:solidFill>
                  <a:srgbClr val="000000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as they would to a knowledgeable Mercedes expert, and can also ask general question about Mercedes features, such as the new EQ design for Mercedes electric vehicles.</a:t>
            </a:r>
          </a:p>
          <a:p>
            <a:pPr>
              <a:spcAft>
                <a:spcPts val="750"/>
              </a:spcAft>
            </a:pPr>
            <a:r>
              <a:rPr lang="en-US" sz="1250" b="1" dirty="0">
                <a:solidFill>
                  <a:srgbClr val="1793A3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Ask Mercedes is designed to </a:t>
            </a:r>
            <a:r>
              <a:rPr lang="en-US" sz="1250" dirty="0">
                <a:solidFill>
                  <a:srgbClr val="000000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help both Mercedes owners and also users of car sharing or rental services.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925BC65B-A3A7-7849-897B-9C5C0D9571E0}"/>
              </a:ext>
            </a:extLst>
          </p:cNvPr>
          <p:cNvSpPr txBox="1">
            <a:spLocks/>
          </p:cNvSpPr>
          <p:nvPr/>
        </p:nvSpPr>
        <p:spPr>
          <a:xfrm>
            <a:off x="489751" y="4933147"/>
            <a:ext cx="3228975" cy="13738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000000">
                    <a:alpha val="60000"/>
                  </a:srgbClr>
                </a:solidFill>
                <a:latin typeface="IBM Plex Sans" panose="020B0503050000000000" pitchFamily="34" charset="0"/>
              </a:rPr>
              <a:t>©</a:t>
            </a:r>
            <a:r>
              <a:rPr lang="en-US" sz="313" dirty="0">
                <a:solidFill>
                  <a:srgbClr val="000000">
                    <a:alpha val="60000"/>
                  </a:srgbClr>
                </a:solidFill>
                <a:latin typeface="IBM Plex Sans" panose="020B0503050000000000" pitchFamily="34" charset="0"/>
              </a:rPr>
              <a:t> </a:t>
            </a:r>
            <a:r>
              <a:rPr lang="en-US" dirty="0">
                <a:solidFill>
                  <a:srgbClr val="000000">
                    <a:alpha val="60000"/>
                  </a:srgbClr>
                </a:solidFill>
                <a:latin typeface="IBM Plex Sans" panose="020B0503050000000000" pitchFamily="34" charset="0"/>
              </a:rPr>
              <a:t>2018 IBM Corporation	</a:t>
            </a:r>
            <a:r>
              <a:rPr lang="en-US" dirty="0">
                <a:solidFill>
                  <a:srgbClr val="000000">
                    <a:alpha val="60000"/>
                  </a:srgbClr>
                </a:solidFill>
                <a:latin typeface="IBM Plex Sans" panose="020B0503050000000000" pitchFamily="34" charset="0"/>
                <a:cs typeface="Arial Regular" charset="0"/>
              </a:rPr>
              <a:t> </a:t>
            </a:r>
            <a:fld id="{7C9968D1-C8E5-4FE3-AED4-7D4518C301B3}" type="datetime3">
              <a:rPr lang="en-US">
                <a:solidFill>
                  <a:srgbClr val="000000">
                    <a:alpha val="60000"/>
                  </a:srgbClr>
                </a:solidFill>
                <a:latin typeface="IBM Plex Sans" panose="020B0503050000000000" pitchFamily="34" charset="0"/>
                <a:cs typeface="Arial Regular" charset="0"/>
              </a:rPr>
              <a:pPr>
                <a:defRPr/>
              </a:pPr>
              <a:t>21 November 2019</a:t>
            </a:fld>
            <a:r>
              <a:rPr lang="en-US" dirty="0">
                <a:solidFill>
                  <a:srgbClr val="000000">
                    <a:alpha val="60000"/>
                  </a:srgbClr>
                </a:solidFill>
                <a:latin typeface="IBM Plex Sans" panose="020B0503050000000000" pitchFamily="34" charset="0"/>
                <a:cs typeface="Arial Regular" charset="0"/>
              </a:rPr>
              <a:t> </a:t>
            </a:r>
            <a:r>
              <a:rPr lang="en-US" dirty="0">
                <a:solidFill>
                  <a:srgbClr val="000000">
                    <a:alpha val="60000"/>
                  </a:srgbClr>
                </a:solidFill>
                <a:latin typeface="IBM Plex Sans" panose="020B0503050000000000" pitchFamily="34" charset="0"/>
              </a:rPr>
              <a:t>	Confidential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79EF87-87AB-8845-876F-57274B7AF1A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0430" y="4751694"/>
            <a:ext cx="1451597" cy="1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4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BCC691-9C62-3E47-91E1-C76EA6F3AF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IBM IP EC&amp;O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A244C0-BA5E-334C-8B31-22C351D6A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Knowledge Management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110ACDB-3BC9-DD41-A08D-004D57348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469" y="183318"/>
            <a:ext cx="3908435" cy="189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D52C69F-2D0A-BB4A-ADD5-5CB6615F6D35}"/>
              </a:ext>
            </a:extLst>
          </p:cNvPr>
          <p:cNvSpPr txBox="1">
            <a:spLocks/>
          </p:cNvSpPr>
          <p:nvPr/>
        </p:nvSpPr>
        <p:spPr bwMode="auto">
          <a:xfrm>
            <a:off x="284286" y="721798"/>
            <a:ext cx="4376475" cy="4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572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>
                <a:solidFill>
                  <a:srgbClr val="FFFFFF"/>
                </a:solidFill>
                <a:ea typeface="Helvetica Light"/>
                <a:cs typeface="Helvetica Light"/>
                <a:sym typeface="Helvetica Neue"/>
              </a:rPr>
              <a:t>Retain 30 years of documented knowledge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F71D3EF-0494-7143-BB99-EAC30A59A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82" y="4339060"/>
            <a:ext cx="30850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1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200" dirty="0">
                <a:solidFill>
                  <a:srgbClr val="FFFEFF"/>
                </a:solidFill>
                <a:latin typeface="Arial"/>
                <a:ea typeface="Helvetica Light" charset="0"/>
                <a:cs typeface="Helvetica Light" charset="0"/>
                <a:sym typeface="Helvetica Neue"/>
              </a:rPr>
              <a:t>Watson technology culls through 30 years of Woodside’s documented knowledge.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FAE0CDFA-DA54-8741-A271-D29C6FCA5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2634" y="4339060"/>
            <a:ext cx="27962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1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200" dirty="0">
                <a:solidFill>
                  <a:srgbClr val="FFFEFF"/>
                </a:solidFill>
                <a:latin typeface="Arial"/>
                <a:ea typeface="Helvetica Light" charset="0"/>
                <a:cs typeface="Helvetica Light" charset="0"/>
                <a:sym typeface="Helvetica Neue"/>
              </a:rPr>
              <a:t>Engineers augment their expertise with a virtual advisor, “Lesson Learned.”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AC9E2BF-7D83-D341-A201-4B83D9525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8497" y="4339060"/>
            <a:ext cx="28051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1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200" dirty="0">
                <a:solidFill>
                  <a:srgbClr val="FFFEFF"/>
                </a:solidFill>
                <a:latin typeface="Arial"/>
                <a:ea typeface="Helvetica Light" charset="0"/>
                <a:cs typeface="Helvetica Light" charset="0"/>
                <a:sym typeface="Helvetica Neue"/>
              </a:rPr>
              <a:t>Each outcome is added to collective knowledge, informing future decisions.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2A5056-169A-1441-8618-448BE27297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57867" y="4243579"/>
            <a:ext cx="0" cy="629543"/>
          </a:xfrm>
          <a:prstGeom prst="line">
            <a:avLst/>
          </a:prstGeom>
          <a:noFill/>
          <a:ln w="6350">
            <a:solidFill>
              <a:srgbClr val="FFFEFF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Picture Placeholder 12">
            <a:extLst>
              <a:ext uri="{FF2B5EF4-FFF2-40B4-BE49-F238E27FC236}">
                <a16:creationId xmlns:a16="http://schemas.microsoft.com/office/drawing/2014/main" id="{C76AB206-30E1-9D4B-B9CD-F6A4B27D3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036" y="285702"/>
            <a:ext cx="826214" cy="28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F1C7EF-579B-DD40-AAAC-0D6C2F5056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58496" y="4243579"/>
            <a:ext cx="0" cy="629543"/>
          </a:xfrm>
          <a:prstGeom prst="line">
            <a:avLst/>
          </a:prstGeom>
          <a:noFill/>
          <a:ln w="6350">
            <a:solidFill>
              <a:srgbClr val="FFFEFF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Rectangle 22">
            <a:extLst>
              <a:ext uri="{FF2B5EF4-FFF2-40B4-BE49-F238E27FC236}">
                <a16:creationId xmlns:a16="http://schemas.microsoft.com/office/drawing/2014/main" id="{747CAE12-AC6D-5545-933B-556EB54E7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26" y="1299036"/>
            <a:ext cx="4053061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defTabSz="6858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defRPr/>
            </a:pPr>
            <a:r>
              <a:rPr lang="en-US" altLang="en-US" sz="1200" dirty="0">
                <a:solidFill>
                  <a:srgbClr val="FFFFFF"/>
                </a:solidFill>
                <a:ea typeface="Helvetica Light"/>
                <a:cs typeface="Helvetica Light"/>
                <a:sym typeface="Helvetica Neue"/>
              </a:rPr>
              <a:t>IBM partnered to build a knowledge base using Watson on all project lessons learned over decades of executing projects. </a:t>
            </a:r>
          </a:p>
          <a:p>
            <a:pPr marL="0" indent="0" defTabSz="6858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defRPr/>
            </a:pPr>
            <a:r>
              <a:rPr lang="en-US" altLang="en-US" sz="1200" dirty="0">
                <a:solidFill>
                  <a:srgbClr val="FFFFFF"/>
                </a:solidFill>
                <a:ea typeface="Helvetica Light"/>
                <a:cs typeface="Helvetica Light"/>
                <a:sym typeface="Helvetica Neue"/>
              </a:rPr>
              <a:t>Trained by the companies highly experienced engineering experts, capturing their many years of experience and by providing answers from over 20,000 documents. </a:t>
            </a:r>
          </a:p>
          <a:p>
            <a:pPr marL="0" indent="0" defTabSz="6858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defRPr/>
            </a:pPr>
            <a:r>
              <a:rPr lang="en-US" altLang="en-US" sz="1200" dirty="0">
                <a:solidFill>
                  <a:srgbClr val="FFFFFF"/>
                </a:solidFill>
                <a:ea typeface="Helvetica Light"/>
                <a:cs typeface="Helvetica Light"/>
                <a:sym typeface="Helvetica Neue"/>
              </a:rPr>
              <a:t>Access to past project history enabled engineers to ask complex questions in natural language and helps in retention of corporate memory</a:t>
            </a: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1E547CFB-AD2D-F74D-BDBD-40234815C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4330" y="2310736"/>
            <a:ext cx="3919358" cy="177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1200" b="1" dirty="0">
                <a:solidFill>
                  <a:srgbClr val="FFFFFF"/>
                </a:solidFill>
                <a:sym typeface="Helvetica Neue"/>
              </a:rPr>
              <a:t>70 Miles From Shore with Watson: Woodside Energy and IBM </a:t>
            </a:r>
            <a:endParaRPr lang="en-US" altLang="en-US" sz="1050" dirty="0">
              <a:solidFill>
                <a:srgbClr val="FFFFFF"/>
              </a:solidFill>
              <a:ea typeface="MS PGothic" panose="020B0600070205080204" pitchFamily="34" charset="-128"/>
              <a:sym typeface="Helvetica Neue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25" dirty="0">
                <a:solidFill>
                  <a:srgbClr val="FFFFFF"/>
                </a:solidFill>
                <a:ea typeface="MS PGothic" panose="020B0600070205080204" pitchFamily="34" charset="-128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https://www.youtube.com/watch?v=GFZ2IaTVkY8</a:t>
            </a:r>
            <a:endParaRPr lang="en-US" altLang="en-US" sz="825" dirty="0">
              <a:solidFill>
                <a:srgbClr val="FFFFFF"/>
              </a:solidFill>
              <a:ea typeface="MS PGothic" panose="020B0600070205080204" pitchFamily="34" charset="-128"/>
              <a:sym typeface="Helvetica Neue"/>
            </a:endParaRP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fr-FR" altLang="en-US" sz="825" dirty="0">
              <a:solidFill>
                <a:srgbClr val="FFFFFF"/>
              </a:solidFill>
              <a:ea typeface="MS PGothic" panose="020B0600070205080204" pitchFamily="34" charset="-128"/>
              <a:sym typeface="Helvetica Neue"/>
            </a:endParaRP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200" b="1" dirty="0">
                <a:solidFill>
                  <a:srgbClr val="FFFFFF"/>
                </a:solidFill>
                <a:sym typeface="Helvetica Neue"/>
              </a:rPr>
              <a:t>Meet our avatar, Willow </a:t>
            </a: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825" dirty="0">
                <a:solidFill>
                  <a:srgbClr val="FFFFFF"/>
                </a:solidFill>
                <a:ea typeface="MS PGothic" panose="020B0600070205080204" pitchFamily="34" charset="-128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https://youtu.be/6WmgCu8zeVc</a:t>
            </a:r>
            <a:endParaRPr lang="en-GB" altLang="en-US" sz="825" dirty="0">
              <a:solidFill>
                <a:srgbClr val="FFFFFF"/>
              </a:solidFill>
              <a:ea typeface="MS PGothic" panose="020B0600070205080204" pitchFamily="34" charset="-128"/>
              <a:sym typeface="Helvetica Neue"/>
            </a:endParaRP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altLang="en-US" sz="825" dirty="0">
              <a:solidFill>
                <a:srgbClr val="FFFFFF"/>
              </a:solidFill>
              <a:ea typeface="MS PGothic" panose="020B0600070205080204" pitchFamily="34" charset="-128"/>
              <a:sym typeface="Helvetica Neue"/>
            </a:endParaRP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1200" b="1" dirty="0">
                <a:solidFill>
                  <a:srgbClr val="FFFFFF"/>
                </a:solidFill>
                <a:sym typeface="Helvetica Neue"/>
              </a:rPr>
              <a:t>Watson at Work 360: Natural Gas Plant Operated by Woodside</a:t>
            </a:r>
            <a:endParaRPr lang="fr-FR" altLang="en-US" sz="825" dirty="0">
              <a:solidFill>
                <a:srgbClr val="FFFFFF"/>
              </a:solidFill>
              <a:ea typeface="MS PGothic" panose="020B0600070205080204" pitchFamily="34" charset="-128"/>
              <a:sym typeface="Helvetica Neue"/>
            </a:endParaRP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25" dirty="0">
                <a:solidFill>
                  <a:srgbClr val="FFFFFF"/>
                </a:solidFill>
                <a:ea typeface="MS PGothic" panose="020B0600070205080204" pitchFamily="34" charset="-128"/>
                <a:sym typeface="Helvetica Neu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https://youtu.be/KuqvQr7DiTQ</a:t>
            </a:r>
            <a:endParaRPr lang="en-US" altLang="en-US" sz="825" dirty="0">
              <a:solidFill>
                <a:srgbClr val="FFFFFF"/>
              </a:solidFill>
              <a:ea typeface="MS PGothic" panose="020B0600070205080204" pitchFamily="34" charset="-128"/>
              <a:sym typeface="Helvetica Neue"/>
            </a:endParaRP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825" dirty="0">
              <a:solidFill>
                <a:srgbClr val="FFFFFF"/>
              </a:solidFill>
              <a:ea typeface="MS PGothic" panose="020B0600070205080204" pitchFamily="34" charset="-128"/>
              <a:sym typeface="Helvetica Neue"/>
            </a:endParaRPr>
          </a:p>
        </p:txBody>
      </p:sp>
      <p:sp>
        <p:nvSpPr>
          <p:cNvPr id="20" name="Action Button: Movie 1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14B6B3C-8603-7C4C-AFCC-5EA8BCBB059E}"/>
              </a:ext>
            </a:extLst>
          </p:cNvPr>
          <p:cNvSpPr/>
          <p:nvPr/>
        </p:nvSpPr>
        <p:spPr>
          <a:xfrm>
            <a:off x="3190461" y="3478696"/>
            <a:ext cx="367748" cy="367748"/>
          </a:xfrm>
          <a:prstGeom prst="actionButtonMovie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Action Button: Movie 2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C440DB6-2544-9043-99D5-1592349416A5}"/>
              </a:ext>
            </a:extLst>
          </p:cNvPr>
          <p:cNvSpPr/>
          <p:nvPr/>
        </p:nvSpPr>
        <p:spPr>
          <a:xfrm>
            <a:off x="2343150" y="3478696"/>
            <a:ext cx="241024" cy="469523"/>
          </a:xfrm>
          <a:prstGeom prst="actionButtonMovie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2" name="Action Button: Movie 2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6C5E96B-831F-1F4C-A295-5527DFC793D9}"/>
              </a:ext>
            </a:extLst>
          </p:cNvPr>
          <p:cNvSpPr/>
          <p:nvPr/>
        </p:nvSpPr>
        <p:spPr>
          <a:xfrm>
            <a:off x="2236305" y="3478696"/>
            <a:ext cx="506246" cy="469523"/>
          </a:xfrm>
          <a:prstGeom prst="actionButtonMovie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4" name="Action Button: Movie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002DB68-2BC6-6C41-A886-8A80B38ED9FB}"/>
              </a:ext>
            </a:extLst>
          </p:cNvPr>
          <p:cNvSpPr/>
          <p:nvPr/>
        </p:nvSpPr>
        <p:spPr>
          <a:xfrm>
            <a:off x="2842592" y="3261111"/>
            <a:ext cx="347869" cy="352734"/>
          </a:xfrm>
          <a:prstGeom prst="actionButtonMovie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5" name="Action Button: Movie 24">
            <a:hlinkClick r:id="rId8" highlightClick="1"/>
            <a:extLst>
              <a:ext uri="{FF2B5EF4-FFF2-40B4-BE49-F238E27FC236}">
                <a16:creationId xmlns:a16="http://schemas.microsoft.com/office/drawing/2014/main" id="{31B2C1AB-5CA5-3340-BFBE-8AA3F8DBA22C}"/>
              </a:ext>
            </a:extLst>
          </p:cNvPr>
          <p:cNvSpPr/>
          <p:nvPr/>
        </p:nvSpPr>
        <p:spPr>
          <a:xfrm>
            <a:off x="8159608" y="2696508"/>
            <a:ext cx="571071" cy="491392"/>
          </a:xfrm>
          <a:prstGeom prst="actionButtonMovie">
            <a:avLst/>
          </a:prstGeom>
          <a:ln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69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428625"/>
            <a:ext cx="4143375" cy="3286125"/>
          </a:xfrm>
        </p:spPr>
        <p:txBody>
          <a:bodyPr>
            <a:normAutofit/>
          </a:bodyPr>
          <a:lstStyle/>
          <a:p>
            <a:r>
              <a:rPr lang="en-US" sz="3375" b="1" dirty="0">
                <a:latin typeface="IBM Plex Sans" charset="0"/>
                <a:ea typeface="IBM Plex Sans" charset="0"/>
                <a:cs typeface="IBM Plex Sans" charset="0"/>
              </a:rPr>
              <a:t>How to start</a:t>
            </a:r>
            <a:br>
              <a:rPr lang="en-US" sz="3375" b="1" dirty="0">
                <a:latin typeface="IBM Plex Sans" charset="0"/>
                <a:ea typeface="IBM Plex Sans" charset="0"/>
                <a:cs typeface="IBM Plex Sans" charset="0"/>
              </a:rPr>
            </a:br>
            <a:r>
              <a:rPr lang="en-US" sz="3375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building digital assistants?</a:t>
            </a:r>
            <a:endParaRPr lang="en-US" sz="3375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787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Watson Assistant"/>
          <p:cNvSpPr txBox="1">
            <a:spLocks noGrp="1"/>
          </p:cNvSpPr>
          <p:nvPr>
            <p:ph type="title"/>
          </p:nvPr>
        </p:nvSpPr>
        <p:spPr>
          <a:xfrm>
            <a:off x="633412" y="323850"/>
            <a:ext cx="7877175" cy="85725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b="1" dirty="0">
                <a:latin typeface="IBM Plex Sans" panose="020B0503050203000203" pitchFamily="34" charset="0"/>
              </a:rPr>
              <a:t>Watson Assistant</a:t>
            </a:r>
            <a:br>
              <a:rPr lang="fi-FI" b="1" dirty="0">
                <a:latin typeface="IBM Plex Sans" panose="020B0503050203000203" pitchFamily="34" charset="0"/>
              </a:rPr>
            </a:br>
            <a:r>
              <a:rPr lang="en-US" sz="2200" dirty="0">
                <a:solidFill>
                  <a:srgbClr val="FFFFFF">
                    <a:lumMod val="50000"/>
                  </a:srgbClr>
                </a:solidFill>
                <a:latin typeface="IBM Plex Sans" charset="0"/>
                <a:ea typeface="IBM Plex Sans" charset="0"/>
                <a:cs typeface="IBM Plex Sans" charset="0"/>
              </a:rPr>
              <a:t>Intent-driven, not rules</a:t>
            </a:r>
            <a:endParaRPr b="1" dirty="0">
              <a:latin typeface="IBM Plex Sans" panose="020B0503050203000203" pitchFamily="34" charset="0"/>
            </a:endParaRPr>
          </a:p>
        </p:txBody>
      </p:sp>
      <p:sp>
        <p:nvSpPr>
          <p:cNvPr id="490" name="Watson Assistant understands the user's intent by utilising the latest Deep learning techniques. Learns over time based on usage."/>
          <p:cNvSpPr txBox="1">
            <a:spLocks noGrp="1"/>
          </p:cNvSpPr>
          <p:nvPr>
            <p:ph type="body" sz="half" idx="1"/>
          </p:nvPr>
        </p:nvSpPr>
        <p:spPr>
          <a:xfrm>
            <a:off x="540327" y="1181100"/>
            <a:ext cx="8064657" cy="1361934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0" indent="0" algn="just" defTabSz="171450">
              <a:lnSpc>
                <a:spcPts val="4013"/>
              </a:lnSpc>
              <a:spcBef>
                <a:spcPts val="0"/>
              </a:spcBef>
              <a:buSzTx/>
              <a:buNone/>
              <a:defRPr sz="4266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dirty="0"/>
              <a:t>Watson Assistant </a:t>
            </a:r>
            <a:r>
              <a:rPr b="1" dirty="0"/>
              <a:t>understands</a:t>
            </a:r>
            <a:r>
              <a:rPr dirty="0"/>
              <a:t> the user's </a:t>
            </a:r>
            <a:r>
              <a:rPr b="1" dirty="0"/>
              <a:t>intent</a:t>
            </a:r>
            <a:r>
              <a:rPr dirty="0"/>
              <a:t> by </a:t>
            </a:r>
            <a:r>
              <a:rPr lang="fi-FI" dirty="0" err="1"/>
              <a:t>utilizing</a:t>
            </a:r>
            <a:r>
              <a:rPr dirty="0"/>
              <a:t> the latest </a:t>
            </a:r>
            <a:r>
              <a:rPr b="1" dirty="0"/>
              <a:t>Deep learning </a:t>
            </a:r>
            <a:r>
              <a:rPr dirty="0"/>
              <a:t>techniques. </a:t>
            </a:r>
            <a:r>
              <a:rPr b="1" dirty="0"/>
              <a:t>Learns</a:t>
            </a:r>
            <a:r>
              <a:rPr dirty="0"/>
              <a:t> over time based on usage.</a:t>
            </a:r>
            <a:endParaRPr sz="450" dirty="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4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82" y="2600466"/>
            <a:ext cx="7877175" cy="16641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0271997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BM2019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2019" id="{476D38CF-8E5F-5E45-858E-266FEF04040F}" vid="{0A710E40-75D6-E541-B65E-9E8EE7A538F7}"/>
    </a:ext>
  </a:extLst>
</a:theme>
</file>

<file path=ppt/theme/theme3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1_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  <wetp:taskpane dockstate="right" visibility="0" width="70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9D85FEC-6C3C-B949-972F-1A6465A242AD}">
  <we:reference id="wa104178141" version="3.1.0.23" store="en-US" storeType="OMEX"/>
  <we:alternateReferences>
    <we:reference id="WA104178141" version="3.1.0.23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B80852-8EB2-BB48-BDA9-BE057711B9E7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6AE73A6-56A3-3A4F-9653-E1EB7C5DC28C}">
  <we:reference id="wa104379997" version="1.0.0.2" store="en-US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24502</TotalTime>
  <Words>1349</Words>
  <Application>Microsoft Macintosh PowerPoint</Application>
  <PresentationFormat>On-screen Show (16:9)</PresentationFormat>
  <Paragraphs>187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Arial</vt:lpstr>
      <vt:lpstr>Arial Regular</vt:lpstr>
      <vt:lpstr>Calibri</vt:lpstr>
      <vt:lpstr>Helvetica</vt:lpstr>
      <vt:lpstr>Helvetica Neue</vt:lpstr>
      <vt:lpstr>Helvetica Neue Light</vt:lpstr>
      <vt:lpstr>Helvetica Neue Medium</vt:lpstr>
      <vt:lpstr>HelvNeue Light for IBM</vt:lpstr>
      <vt:lpstr>IBM Plex Sans</vt:lpstr>
      <vt:lpstr>Times</vt:lpstr>
      <vt:lpstr>Wingdings</vt:lpstr>
      <vt:lpstr>10 September 2009</vt:lpstr>
      <vt:lpstr>IBM2019</vt:lpstr>
      <vt:lpstr>Black</vt:lpstr>
      <vt:lpstr>1_10 September 2009</vt:lpstr>
      <vt:lpstr>Watson Assistant      Jenni Hautojärvi Client Technical Specialist IBM Cloud   Lasse Huotari Client Technical Specialist Data Science &amp; AI </vt:lpstr>
      <vt:lpstr>Our vision: For a given company, their customers have  a branded, trusted, and personalized 'one stop shop’, for all inbound and outbound communication</vt:lpstr>
      <vt:lpstr>Key Use Cases</vt:lpstr>
      <vt:lpstr>Key Benefits</vt:lpstr>
      <vt:lpstr>PowerPoint Presentation</vt:lpstr>
      <vt:lpstr>PowerPoint Presentation</vt:lpstr>
      <vt:lpstr>Knowledge Management</vt:lpstr>
      <vt:lpstr>How to start building digital assistants?</vt:lpstr>
      <vt:lpstr>Watson Assistant Intent-driven, not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Jenni.Hautojarvi1</cp:lastModifiedBy>
  <cp:revision>614</cp:revision>
  <cp:lastPrinted>2017-05-16T10:58:10Z</cp:lastPrinted>
  <dcterms:created xsi:type="dcterms:W3CDTF">2014-12-08T21:55:31Z</dcterms:created>
  <dcterms:modified xsi:type="dcterms:W3CDTF">2019-11-21T08:25:47Z</dcterms:modified>
</cp:coreProperties>
</file>